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1" r:id="rId2"/>
    <p:sldMasterId id="2147483652" r:id="rId3"/>
    <p:sldMasterId id="2147483654" r:id="rId4"/>
  </p:sldMasterIdLst>
  <p:notesMasterIdLst>
    <p:notesMasterId r:id="rId45"/>
  </p:notesMasterIdLst>
  <p:handoutMasterIdLst>
    <p:handoutMasterId r:id="rId46"/>
  </p:handoutMasterIdLst>
  <p:sldIdLst>
    <p:sldId id="256" r:id="rId5"/>
    <p:sldId id="257" r:id="rId6"/>
    <p:sldId id="292" r:id="rId7"/>
    <p:sldId id="293" r:id="rId8"/>
    <p:sldId id="294" r:id="rId9"/>
    <p:sldId id="295" r:id="rId10"/>
    <p:sldId id="296" r:id="rId11"/>
    <p:sldId id="298" r:id="rId12"/>
    <p:sldId id="297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3" r:id="rId27"/>
    <p:sldId id="314" r:id="rId28"/>
    <p:sldId id="315" r:id="rId29"/>
    <p:sldId id="316" r:id="rId30"/>
    <p:sldId id="317" r:id="rId31"/>
    <p:sldId id="318" r:id="rId32"/>
    <p:sldId id="258" r:id="rId33"/>
    <p:sldId id="279" r:id="rId34"/>
    <p:sldId id="278" r:id="rId35"/>
    <p:sldId id="277" r:id="rId36"/>
    <p:sldId id="261" r:id="rId37"/>
    <p:sldId id="262" r:id="rId38"/>
    <p:sldId id="291" r:id="rId39"/>
    <p:sldId id="263" r:id="rId40"/>
    <p:sldId id="264" r:id="rId41"/>
    <p:sldId id="290" r:id="rId42"/>
    <p:sldId id="280" r:id="rId43"/>
    <p:sldId id="266" r:id="rId44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F66"/>
    <a:srgbClr val="0066FF"/>
    <a:srgbClr val="99CCFF"/>
    <a:srgbClr val="CCECFF"/>
    <a:srgbClr val="3399FF"/>
    <a:srgbClr val="0000FF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17" autoAdjust="0"/>
  </p:normalViewPr>
  <p:slideViewPr>
    <p:cSldViewPr snapToObjects="1">
      <p:cViewPr varScale="1">
        <p:scale>
          <a:sx n="76" d="100"/>
          <a:sy n="76" d="100"/>
        </p:scale>
        <p:origin x="-984" y="-96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61" d="100"/>
          <a:sy n="61" d="100"/>
        </p:scale>
        <p:origin x="-246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5FB1A5-3CE5-44A7-872E-0C36CA24B2E1}" type="datetimeFigureOut">
              <a:rPr lang="zh-CN" altLang="en-US" smtClean="0"/>
              <a:t>2014/1/11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775842-F312-4579-A613-98D03F4497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1027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74F947-D9E4-482C-BBB5-210C1A3C090F}" type="datetimeFigureOut">
              <a:rPr lang="zh-CN" altLang="en-US" smtClean="0"/>
              <a:t>2014/1/11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40542A-E28C-44E1-AC71-E78ACC5355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43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0542A-E28C-44E1-AC71-E78ACC53551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457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0542A-E28C-44E1-AC71-E78ACC53551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457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说明为什么要使用层次分析法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0542A-E28C-44E1-AC71-E78ACC53551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506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0113" y="1628775"/>
            <a:ext cx="7772400" cy="1035050"/>
          </a:xfrm>
        </p:spPr>
        <p:txBody>
          <a:bodyPr/>
          <a:lstStyle>
            <a:lvl1pPr algn="r">
              <a:defRPr sz="4000">
                <a:solidFill>
                  <a:srgbClr val="336699"/>
                </a:solidFill>
              </a:defRPr>
            </a:lvl1pPr>
          </a:lstStyle>
          <a:p>
            <a:pPr lvl="0"/>
            <a:r>
              <a:rPr lang="zh-CN" noProof="0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68538" y="2781300"/>
            <a:ext cx="6400800" cy="1055688"/>
          </a:xfrm>
        </p:spPr>
        <p:txBody>
          <a:bodyPr/>
          <a:lstStyle>
            <a:lvl1pPr marL="0" indent="0" algn="r">
              <a:buFontTx/>
              <a:buNone/>
              <a:defRPr sz="3000">
                <a:solidFill>
                  <a:srgbClr val="336699"/>
                </a:solidFill>
              </a:defRPr>
            </a:lvl1pPr>
          </a:lstStyle>
          <a:p>
            <a:pPr lvl="0"/>
            <a:r>
              <a:rPr lang="zh-CN" noProof="0" smtClean="0"/>
              <a:t>单击此处编辑母版副标题样式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86FF0D5C-548C-45A5-B5E5-B87E947A4006}" type="slidenum">
              <a:rPr lang="zh-CN" altLang="zh-CN"/>
              <a:pPr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FA70AE0-27D2-4A83-BAFD-18165C54421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992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3EB4C48-268C-4A99-B5A9-E8988A8A860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923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1476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9233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559694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689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6160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6846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1960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48884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CE74A99-67E5-4B6E-B90D-3FC0B6A9B61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3817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767910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7370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600200"/>
            <a:ext cx="2057400" cy="45259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6019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8081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0113" y="1628775"/>
            <a:ext cx="7772400" cy="1035050"/>
          </a:xfrm>
        </p:spPr>
        <p:txBody>
          <a:bodyPr/>
          <a:lstStyle>
            <a:lvl1pPr algn="r">
              <a:defRPr sz="4000">
                <a:solidFill>
                  <a:srgbClr val="336699"/>
                </a:solidFill>
              </a:defRPr>
            </a:lvl1pPr>
          </a:lstStyle>
          <a:p>
            <a:pPr lvl="0"/>
            <a:r>
              <a:rPr lang="zh-CN" noProof="0" smtClean="0"/>
              <a:t>单击此处编辑母版标题样式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68538" y="2781300"/>
            <a:ext cx="6400800" cy="1055688"/>
          </a:xfrm>
        </p:spPr>
        <p:txBody>
          <a:bodyPr/>
          <a:lstStyle>
            <a:lvl1pPr marL="0" indent="0" algn="r">
              <a:buFontTx/>
              <a:buNone/>
              <a:defRPr sz="3000">
                <a:solidFill>
                  <a:srgbClr val="336699"/>
                </a:solidFill>
              </a:defRPr>
            </a:lvl1pPr>
          </a:lstStyle>
          <a:p>
            <a:pPr lvl="0"/>
            <a:r>
              <a:rPr lang="zh-CN" noProof="0" smtClean="0"/>
              <a:t>单击此处编辑母版副标题样式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35890652-7C61-48E4-B3F6-19773EC7190E}" type="slidenum">
              <a:rPr lang="zh-CN" altLang="zh-CN"/>
              <a:pPr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1F43979-A035-48D9-ACD8-BCB15C78B92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55081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A9B65E3-D6DA-46CA-952D-77BC7242818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2117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37A0EF8-AFED-4F91-9ECD-1BB286E1103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2849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1934DA-144D-4AFB-86C2-DCC94CF02F1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1345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4DCFD1E-F1A1-4D06-9C9E-1ECFF6BD4D6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2591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EC1BE79-F82B-4EB1-865A-7B3765EBC95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6482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A3A86E9-9077-4A73-9D11-A0135C80F35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0385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4DF2977-CE14-446D-A778-791156B7D10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0822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00B42FB-685C-4837-B64E-C87F0F1E1CE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2966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0346443-5A3D-4F22-B783-67E92B4ADDD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56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6479B6C-B0C5-466C-B7AD-6C308929F8A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3481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0113" y="1628775"/>
            <a:ext cx="7772400" cy="1035050"/>
          </a:xfrm>
        </p:spPr>
        <p:txBody>
          <a:bodyPr/>
          <a:lstStyle>
            <a:lvl1pPr algn="r">
              <a:defRPr sz="4000">
                <a:solidFill>
                  <a:srgbClr val="336699"/>
                </a:solidFill>
              </a:defRPr>
            </a:lvl1pPr>
          </a:lstStyle>
          <a:p>
            <a:pPr lvl="0"/>
            <a:r>
              <a:rPr lang="zh-CN" noProof="0" smtClean="0"/>
              <a:t>单击此处编辑母版标题样式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68538" y="2781300"/>
            <a:ext cx="6400800" cy="1055688"/>
          </a:xfrm>
        </p:spPr>
        <p:txBody>
          <a:bodyPr/>
          <a:lstStyle>
            <a:lvl1pPr marL="0" indent="0" algn="r">
              <a:buFontTx/>
              <a:buNone/>
              <a:defRPr sz="3000">
                <a:solidFill>
                  <a:srgbClr val="336699"/>
                </a:solidFill>
              </a:defRPr>
            </a:lvl1pPr>
          </a:lstStyle>
          <a:p>
            <a:pPr lvl="0"/>
            <a:r>
              <a:rPr lang="zh-CN" noProof="0" smtClean="0"/>
              <a:t>单击此处编辑母版副标题样式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D85E4151-61D5-418B-87E6-5DA857901E17}" type="slidenum">
              <a:rPr lang="zh-CN" altLang="zh-CN"/>
              <a:pPr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4DA15F6-0B5D-439B-B5F6-CD0D708C204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3863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99252DA-1E29-44C4-8ACE-C26B99DCD42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6111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C44023A-A7D4-484A-8569-1E58B9BA432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116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F0B876A-FB1B-4B67-BBC6-B32EC11125B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2286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97A2DC1-1439-4CB1-B57B-89C6AE344DB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567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279C29F-04DF-4B32-9BCF-BBBC87B5AD4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4827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4FA59DF-FD8A-43E1-8224-CF715785510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2167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2E13C30-C2E7-49B2-ABBD-3529B078308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6556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BD23871-22B0-4EA4-8CE6-8F2A59105FC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5458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1515941-175E-4935-9976-C09D0D4B1B8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672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5BD52E2-7FE3-42F3-A4E1-3FBD783675A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013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0178358-3B10-471B-8435-6CB1478DF02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989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B4A52DF-F3A2-45CA-9264-37D387B7E33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12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3B4060C-0F8C-49C5-AB0F-9295189CFF0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370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B2ED78F-86B1-4C03-B2BA-8EC59C5DDE0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483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12CC169-E36F-4823-8DE4-1F6FE73644A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10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2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4C3E56EB-0A51-494F-A3F4-B0024C17BE0C}" type="slidenum">
              <a:rPr lang="zh-CN" altLang="en-US"/>
              <a:pPr/>
              <a:t>‹#›</a:t>
            </a:fld>
            <a:endParaRPr lang="zh-CN" altLang="en-US"/>
          </a:p>
        </p:txBody>
      </p:sp>
      <p:pic>
        <p:nvPicPr>
          <p:cNvPr id="1030" name="Picture 2" descr="F:\MMG\实验室管理\评奖评优\资料\pic\pic\logo_eagle.pn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700" y="274638"/>
            <a:ext cx="673100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软雅黑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软雅黑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软雅黑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软雅黑" pitchFamily="34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95B3D7"/>
        </a:buClr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95B3D7"/>
        </a:buClr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95B3D7"/>
        </a:buClr>
        <a:buFont typeface="Arial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95B3D7"/>
        </a:buClr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95B3D7"/>
        </a:buClr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95B3D7"/>
        </a:buClr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95B3D7"/>
        </a:buClr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95B3D7"/>
        </a:buClr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628900" y="2632075"/>
            <a:ext cx="48958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pic>
        <p:nvPicPr>
          <p:cNvPr id="3075" name="Picture 2" descr="F:\MMG\实验室管理\评奖评优\资料\pic\pic\logo_eagle.pn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2695575"/>
            <a:ext cx="673100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6" name="Rectangle 4"/>
          <p:cNvSpPr>
            <a:spLocks noChangeArrowheads="1"/>
          </p:cNvSpPr>
          <p:nvPr userDrawn="1"/>
        </p:nvSpPr>
        <p:spPr bwMode="auto">
          <a:xfrm>
            <a:off x="0" y="5589588"/>
            <a:ext cx="9144000" cy="1266825"/>
          </a:xfrm>
          <a:prstGeom prst="rect">
            <a:avLst/>
          </a:prstGeom>
          <a:gradFill rotWithShape="0">
            <a:gsLst>
              <a:gs pos="0">
                <a:schemeClr val="bg1">
                  <a:alpha val="64000"/>
                </a:schemeClr>
              </a:gs>
              <a:gs pos="100000">
                <a:srgbClr val="0066FF">
                  <a:alpha val="84999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4099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4100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101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99A7E92-4724-4AF0-A522-CD7A72AF1420}" type="slidenum">
              <a:rPr lang="zh-CN" altLang="en-US"/>
              <a:pPr/>
              <a:t>‹#›</a:t>
            </a:fld>
            <a:endParaRPr lang="zh-CN" altLang="en-US"/>
          </a:p>
        </p:txBody>
      </p:sp>
      <p:pic>
        <p:nvPicPr>
          <p:cNvPr id="4102" name="Picture 2" descr="F:\MMG\实验室管理\评奖评优\资料\pic\pic\logo_eagle.pn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700" y="274638"/>
            <a:ext cx="673100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软雅黑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软雅黑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软雅黑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软雅黑" pitchFamily="34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95B3D7"/>
        </a:buClr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95B3D7"/>
        </a:buClr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95B3D7"/>
        </a:buClr>
        <a:buFont typeface="Arial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95B3D7"/>
        </a:buClr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95B3D7"/>
        </a:buClr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95B3D7"/>
        </a:buClr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95B3D7"/>
        </a:buClr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95B3D7"/>
        </a:buClr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614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614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14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A5661AC5-3639-435F-BAE8-42AFBA2936B2}" type="slidenum">
              <a:rPr lang="zh-CN" altLang="en-US"/>
              <a:pPr/>
              <a:t>‹#›</a:t>
            </a:fld>
            <a:endParaRPr lang="zh-CN" altLang="en-US"/>
          </a:p>
        </p:txBody>
      </p:sp>
      <p:pic>
        <p:nvPicPr>
          <p:cNvPr id="6150" name="Picture 2" descr="F:\MMG\实验室管理\评奖评优\资料\pic\pic\logo_eagle.pn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700" y="274638"/>
            <a:ext cx="673100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软雅黑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软雅黑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软雅黑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软雅黑" pitchFamily="34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95B3D7"/>
        </a:buClr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95B3D7"/>
        </a:buClr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95B3D7"/>
        </a:buClr>
        <a:buFont typeface="Arial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95B3D7"/>
        </a:buClr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95B3D7"/>
        </a:buClr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95B3D7"/>
        </a:buClr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95B3D7"/>
        </a:buClr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95B3D7"/>
        </a:buClr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12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3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71800" y="2249934"/>
            <a:ext cx="6336704" cy="1035050"/>
          </a:xfrm>
        </p:spPr>
        <p:txBody>
          <a:bodyPr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ea typeface="黑体" pitchFamily="49" charset="-122"/>
              </a:rPr>
              <a:t>面向视力残疾人的</a:t>
            </a:r>
            <a:r>
              <a:rPr lang="en-US" altLang="zh-CN" dirty="0" smtClean="0">
                <a:solidFill>
                  <a:schemeClr val="tx1"/>
                </a:solidFill>
                <a:ea typeface="黑体" pitchFamily="49" charset="-122"/>
              </a:rPr>
              <a:t/>
            </a:r>
            <a:br>
              <a:rPr lang="en-US" altLang="zh-CN" dirty="0" smtClean="0">
                <a:solidFill>
                  <a:schemeClr val="tx1"/>
                </a:solidFill>
                <a:ea typeface="黑体" pitchFamily="49" charset="-122"/>
              </a:rPr>
            </a:br>
            <a:r>
              <a:rPr lang="zh-CN" altLang="en-US" dirty="0" smtClean="0">
                <a:solidFill>
                  <a:schemeClr val="tx1"/>
                </a:solidFill>
                <a:ea typeface="黑体" pitchFamily="49" charset="-122"/>
              </a:rPr>
              <a:t>室内导航系统的研究与实现</a:t>
            </a:r>
            <a:endParaRPr lang="zh-CN" altLang="en-US" dirty="0">
              <a:solidFill>
                <a:schemeClr val="tx1"/>
              </a:solidFill>
              <a:ea typeface="黑体" pitchFamily="49" charset="-122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220072" y="4365030"/>
            <a:ext cx="3090813" cy="792162"/>
          </a:xfrm>
        </p:spPr>
        <p:txBody>
          <a:bodyPr/>
          <a:lstStyle/>
          <a:p>
            <a:pPr algn="l">
              <a:lnSpc>
                <a:spcPct val="80000"/>
              </a:lnSpc>
            </a:pPr>
            <a:r>
              <a:rPr lang="zh-CN" altLang="en-US" sz="28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  答辩人：</a:t>
            </a:r>
            <a:r>
              <a:rPr lang="zh-CN" altLang="en-US" sz="2800" dirty="0" smtClean="0">
                <a:solidFill>
                  <a:schemeClr val="tx1"/>
                </a:solidFill>
                <a:ea typeface="华文行楷" pitchFamily="2" charset="-122"/>
              </a:rPr>
              <a:t>侍</a:t>
            </a:r>
            <a:r>
              <a:rPr lang="zh-CN" altLang="en-US" sz="2800" dirty="0">
                <a:solidFill>
                  <a:schemeClr val="tx1"/>
                </a:solidFill>
                <a:ea typeface="华文行楷" pitchFamily="2" charset="-122"/>
              </a:rPr>
              <a:t>路登</a:t>
            </a:r>
          </a:p>
          <a:p>
            <a:pPr algn="l">
              <a:lnSpc>
                <a:spcPct val="80000"/>
              </a:lnSpc>
            </a:pPr>
            <a:r>
              <a:rPr lang="zh-CN" altLang="en-US" sz="28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指导老师：</a:t>
            </a:r>
            <a:r>
              <a:rPr lang="zh-CN" altLang="en-US" sz="2800" dirty="0" smtClean="0">
                <a:solidFill>
                  <a:schemeClr val="tx1"/>
                </a:solidFill>
                <a:ea typeface="华文行楷" pitchFamily="2" charset="-122"/>
              </a:rPr>
              <a:t>宋明黎</a:t>
            </a:r>
            <a:endParaRPr lang="zh-CN" altLang="en-US" sz="2800" dirty="0">
              <a:solidFill>
                <a:schemeClr val="tx1"/>
              </a:solidFill>
              <a:ea typeface="华文行楷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基于盲人空间认知的室内地图构建</a:t>
            </a:r>
            <a:endParaRPr lang="zh-CN" alt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链接建立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从偏爱直角的角度考虑</a:t>
            </a:r>
            <a:endParaRPr lang="zh-CN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777540"/>
              </p:ext>
            </p:extLst>
          </p:nvPr>
        </p:nvGraphicFramePr>
        <p:xfrm>
          <a:off x="1043608" y="2996952"/>
          <a:ext cx="1314450" cy="179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8" name="Visio" r:id="rId3" imgW="2908434" imgH="3988572" progId="Visio.Drawing.11">
                  <p:embed/>
                </p:oleObj>
              </mc:Choice>
              <mc:Fallback>
                <p:oleObj name="Visio" r:id="rId3" imgW="2908434" imgH="3988572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2996952"/>
                        <a:ext cx="1314450" cy="1790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3123539"/>
              </p:ext>
            </p:extLst>
          </p:nvPr>
        </p:nvGraphicFramePr>
        <p:xfrm>
          <a:off x="3563888" y="3140968"/>
          <a:ext cx="1314450" cy="179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9" name="Visio" r:id="rId5" imgW="2908434" imgH="3988572" progId="Visio.Drawing.11">
                  <p:embed/>
                </p:oleObj>
              </mc:Choice>
              <mc:Fallback>
                <p:oleObj name="Visio" r:id="rId5" imgW="2908434" imgH="3988572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888" y="3140968"/>
                        <a:ext cx="1314450" cy="1790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2911581"/>
              </p:ext>
            </p:extLst>
          </p:nvPr>
        </p:nvGraphicFramePr>
        <p:xfrm>
          <a:off x="6012160" y="3140968"/>
          <a:ext cx="1314450" cy="179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0" name="Visio" r:id="rId7" imgW="2908434" imgH="3988572" progId="Visio.Drawing.11">
                  <p:embed/>
                </p:oleObj>
              </mc:Choice>
              <mc:Fallback>
                <p:oleObj name="Visio" r:id="rId7" imgW="2908434" imgH="3988572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2160" y="3140968"/>
                        <a:ext cx="1314450" cy="1790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8673534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基于盲人空间认知的室内地图构建</a:t>
            </a:r>
            <a:endParaRPr lang="zh-CN" alt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链接建立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去除冗余链接</a:t>
            </a:r>
            <a:endParaRPr lang="zh-CN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2121608"/>
              </p:ext>
            </p:extLst>
          </p:nvPr>
        </p:nvGraphicFramePr>
        <p:xfrm>
          <a:off x="1314450" y="2996952"/>
          <a:ext cx="1314450" cy="179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17" name="Visio" r:id="rId3" imgW="2908434" imgH="3988572" progId="Visio.Drawing.11">
                  <p:embed/>
                </p:oleObj>
              </mc:Choice>
              <mc:Fallback>
                <p:oleObj name="Visio" r:id="rId3" imgW="2908434" imgH="3988572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4450" y="2996952"/>
                        <a:ext cx="1314450" cy="1790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4852327"/>
              </p:ext>
            </p:extLst>
          </p:nvPr>
        </p:nvGraphicFramePr>
        <p:xfrm>
          <a:off x="3563888" y="2996952"/>
          <a:ext cx="1314450" cy="179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18" name="Visio" r:id="rId5" imgW="2908434" imgH="3988572" progId="Visio.Drawing.11">
                  <p:embed/>
                </p:oleObj>
              </mc:Choice>
              <mc:Fallback>
                <p:oleObj name="Visio" r:id="rId5" imgW="2908434" imgH="3988572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888" y="2996952"/>
                        <a:ext cx="1314450" cy="1790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5407356"/>
              </p:ext>
            </p:extLst>
          </p:nvPr>
        </p:nvGraphicFramePr>
        <p:xfrm>
          <a:off x="6012160" y="3212976"/>
          <a:ext cx="1314450" cy="179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19" name="Visio" r:id="rId7" imgW="2908434" imgH="3988572" progId="Visio.Drawing.11">
                  <p:embed/>
                </p:oleObj>
              </mc:Choice>
              <mc:Fallback>
                <p:oleObj name="Visio" r:id="rId7" imgW="2908434" imgH="3988572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2160" y="3212976"/>
                        <a:ext cx="1314450" cy="1790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1569953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基于盲人空间认知的室内地图构建</a:t>
            </a:r>
            <a:endParaRPr lang="zh-CN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2335884"/>
              </p:ext>
            </p:extLst>
          </p:nvPr>
        </p:nvGraphicFramePr>
        <p:xfrm>
          <a:off x="827584" y="1628800"/>
          <a:ext cx="7490095" cy="3960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15" name="Visio" r:id="rId3" imgW="11332464" imgH="5968465" progId="Visio.Drawing.11">
                  <p:embed/>
                </p:oleObj>
              </mc:Choice>
              <mc:Fallback>
                <p:oleObj name="Visio" r:id="rId3" imgW="11332464" imgH="5968465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1628800"/>
                        <a:ext cx="7490095" cy="39604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2935064"/>
              </p:ext>
            </p:extLst>
          </p:nvPr>
        </p:nvGraphicFramePr>
        <p:xfrm>
          <a:off x="824569" y="3212976"/>
          <a:ext cx="5133975" cy="269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16" name="Visio" r:id="rId5" imgW="11332464" imgH="5968465" progId="Visio.Drawing.11">
                  <p:embed/>
                </p:oleObj>
              </mc:Choice>
              <mc:Fallback>
                <p:oleObj name="Visio" r:id="rId5" imgW="11332464" imgH="5968465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4569" y="3212976"/>
                        <a:ext cx="5133975" cy="2695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0437447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基于综合权值的最优路径计算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影响视力残疾人室内出行的主要因素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各链接沿墙距离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链接自由距离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链接中的直角弯数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链接中的非直角弯数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链接中的楼梯数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链接中的电梯数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5057976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基于综合权值的最优路径计算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使用层次分析法确定各因素权值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0784452"/>
              </p:ext>
            </p:extLst>
          </p:nvPr>
        </p:nvGraphicFramePr>
        <p:xfrm>
          <a:off x="2699792" y="1988840"/>
          <a:ext cx="4152900" cy="427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1" name="Visio" r:id="rId4" imgW="4157066" imgH="4276424" progId="Visio.Drawing.11">
                  <p:embed/>
                </p:oleObj>
              </mc:Choice>
              <mc:Fallback>
                <p:oleObj name="Visio" r:id="rId4" imgW="4157066" imgH="4276424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1988840"/>
                        <a:ext cx="4152900" cy="427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9307342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基于综合权值的最优路径计算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判断矩阵</a:t>
            </a:r>
            <a:r>
              <a:rPr lang="en-US" altLang="zh-CN" dirty="0" smtClean="0"/>
              <a:t>W-A</a:t>
            </a:r>
            <a:endParaRPr lang="zh-CN" altLang="en-US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3716802"/>
                  </p:ext>
                </p:extLst>
              </p:nvPr>
            </p:nvGraphicFramePr>
            <p:xfrm>
              <a:off x="971599" y="2420887"/>
              <a:ext cx="6840760" cy="237626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67675"/>
                    <a:gridCol w="1368470"/>
                    <a:gridCol w="1367675"/>
                    <a:gridCol w="1368470"/>
                    <a:gridCol w="1368470"/>
                  </a:tblGrid>
                  <a:tr h="594066"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W</a:t>
                          </a:r>
                          <a:endParaRPr lang="zh-CN" sz="12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权重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594066"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2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1/6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0.1435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594066"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1/2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1/9</a:t>
                          </a:r>
                          <a:endParaRPr lang="zh-CN" sz="12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0.0790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594066"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6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9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0.7775</a:t>
                          </a:r>
                          <a:endParaRPr lang="zh-CN" sz="12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3716802"/>
                  </p:ext>
                </p:extLst>
              </p:nvPr>
            </p:nvGraphicFramePr>
            <p:xfrm>
              <a:off x="971599" y="2420887"/>
              <a:ext cx="6840760" cy="237626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67675"/>
                    <a:gridCol w="1368470"/>
                    <a:gridCol w="1367675"/>
                    <a:gridCol w="1368470"/>
                    <a:gridCol w="1368470"/>
                  </a:tblGrid>
                  <a:tr h="594066"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W</a:t>
                          </a:r>
                          <a:endParaRPr lang="zh-CN" sz="12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2"/>
                          <a:stretch>
                            <a:fillRect l="-100446" r="-300893" b="-2979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2"/>
                          <a:stretch>
                            <a:fillRect l="-199556" r="-199556" b="-2979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2"/>
                          <a:stretch>
                            <a:fillRect l="-300893" r="-100446" b="-2979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权重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59406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2"/>
                          <a:stretch>
                            <a:fillRect t="-101031" r="-399111" b="-2010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2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1/6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0.1435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59406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2"/>
                          <a:stretch>
                            <a:fillRect t="-198980" r="-399111" b="-98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1/2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1/9</a:t>
                          </a:r>
                          <a:endParaRPr lang="zh-CN" sz="12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0.0790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59406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2"/>
                          <a:stretch>
                            <a:fillRect t="-302062" r="-399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6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9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0.7775</a:t>
                          </a:r>
                          <a:endParaRPr lang="zh-CN" sz="12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483768" y="5157192"/>
                <a:ext cx="3786614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𝐶𝑅</m:t>
                      </m:r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/>
                            </a:rPr>
                            <m:t>𝐶𝐼</m:t>
                          </m:r>
                        </m:num>
                        <m:den>
                          <m:r>
                            <a:rPr lang="en-US" altLang="zh-CN" i="1">
                              <a:latin typeface="Cambria Math"/>
                            </a:rPr>
                            <m:t>𝑅𝐼</m:t>
                          </m:r>
                        </m:den>
                      </m:f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/>
                            </a:rPr>
                            <m:t>0.0046</m:t>
                          </m:r>
                        </m:num>
                        <m:den>
                          <m:r>
                            <a:rPr lang="en-US" altLang="zh-CN" i="1">
                              <a:latin typeface="Cambria Math"/>
                            </a:rPr>
                            <m:t>0.58</m:t>
                          </m:r>
                        </m:den>
                      </m:f>
                      <m:r>
                        <a:rPr lang="en-US" altLang="zh-CN" i="1">
                          <a:latin typeface="Cambria Math"/>
                        </a:rPr>
                        <m:t>=0.0080&lt;0.10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5157192"/>
                <a:ext cx="3786614" cy="61279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8205065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基于综合权值的最优路径计算</a:t>
            </a:r>
            <a:endParaRPr lang="en-US" altLang="zh-CN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43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判断矩阵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  <a:ea typeface="+mn-ea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lang="zh-CN" altLang="en-US" i="1">
                        <a:solidFill>
                          <a:schemeClr val="tx1"/>
                        </a:solidFill>
                        <a:latin typeface="Cambria Math"/>
                        <a:ea typeface="+mn-ea"/>
                        <a:cs typeface="+mn-cs"/>
                      </a:rPr>
                      <m:t>−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  <a:ea typeface="+mn-ea"/>
                        <a:cs typeface="+mn-cs"/>
                      </a:rPr>
                      <m:t>𝐵</m:t>
                    </m:r>
                  </m:oMath>
                </a14:m>
                <a:endParaRPr lang="zh-CN" altLang="en-US" dirty="0" smtClean="0"/>
              </a:p>
            </p:txBody>
          </p:sp>
        </mc:Choice>
        <mc:Fallback xmlns="">
          <p:sp>
            <p:nvSpPr>
              <p:cNvPr id="1024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2"/>
                <a:stretch>
                  <a:fillRect t="-12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837373" y="2878296"/>
              <a:ext cx="5469254" cy="196977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23396"/>
                    <a:gridCol w="677708"/>
                    <a:gridCol w="677708"/>
                    <a:gridCol w="678342"/>
                    <a:gridCol w="677708"/>
                    <a:gridCol w="678342"/>
                    <a:gridCol w="677708"/>
                    <a:gridCol w="678342"/>
                  </a:tblGrid>
                  <a:tr h="197485"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权重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</a:tr>
                  <a:tr h="197485"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1/2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6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5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3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8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0.2774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</a:tr>
                  <a:tr h="197485"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2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9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9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6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9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0.4751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</a:tr>
                  <a:tr h="197485"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1/6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1/9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1/2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2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0.0543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</a:tr>
                  <a:tr h="197485"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1/5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1/9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1/2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3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0.0622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</a:tr>
                  <a:tr h="197485"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1/3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1/6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2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2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3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0.0976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</a:tr>
                  <a:tr h="197485"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1/8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1/9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1/2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1/3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1/3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0.0333</a:t>
                          </a:r>
                          <a:endParaRPr lang="zh-CN" sz="12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837373" y="2878296"/>
              <a:ext cx="5469254" cy="196977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23396"/>
                    <a:gridCol w="677708"/>
                    <a:gridCol w="677708"/>
                    <a:gridCol w="678342"/>
                    <a:gridCol w="677708"/>
                    <a:gridCol w="678342"/>
                    <a:gridCol w="677708"/>
                    <a:gridCol w="678342"/>
                  </a:tblGrid>
                  <a:tr h="4381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>
                        <a:blipFill rotWithShape="1">
                          <a:blip r:embed="rId3"/>
                          <a:stretch>
                            <a:fillRect t="-1389" r="-654622" b="-36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3"/>
                          <a:stretch>
                            <a:fillRect l="-107207" t="-1389" r="-601802" b="-36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3"/>
                          <a:stretch>
                            <a:fillRect l="-207207" t="-1389" r="-501802" b="-36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3"/>
                          <a:stretch>
                            <a:fillRect l="-304464" t="-1389" r="-397321" b="-36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3"/>
                          <a:stretch>
                            <a:fillRect l="-408108" t="-1389" r="-300901" b="-36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3"/>
                          <a:stretch>
                            <a:fillRect l="-508108" t="-1389" r="-200901" b="-36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3"/>
                          <a:stretch>
                            <a:fillRect l="-602679" t="-1389" r="-99107" b="-36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权重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</a:tr>
                  <a:tr h="25527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3"/>
                          <a:stretch>
                            <a:fillRect t="-173810" r="-654622" b="-5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1/2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6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5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3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8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0.2774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</a:tr>
                  <a:tr h="25527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3"/>
                          <a:stretch>
                            <a:fillRect t="-273810" r="-654622" b="-4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2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9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9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6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9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0.4751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</a:tr>
                  <a:tr h="25527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3"/>
                          <a:stretch>
                            <a:fillRect t="-382927" r="-654622" b="-3341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1/6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1/9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1/2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2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0.0543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</a:tr>
                  <a:tr h="25527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3"/>
                          <a:stretch>
                            <a:fillRect t="-471429" r="-654622" b="-22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1/5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1/9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1/2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3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0.0622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</a:tr>
                  <a:tr h="25527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3"/>
                          <a:stretch>
                            <a:fillRect t="-571429" r="-654622" b="-12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1/3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1/6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2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2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3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0.0976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</a:tr>
                  <a:tr h="25527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3"/>
                          <a:stretch>
                            <a:fillRect t="-671429" r="-654622" b="-2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1/8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1/9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1/2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1/3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1/3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0.0333</a:t>
                          </a:r>
                          <a:endParaRPr lang="zh-CN" sz="12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979712" y="5013176"/>
                <a:ext cx="4572000" cy="63998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𝑛</m:t>
                      </m:r>
                      <m:r>
                        <a:rPr lang="en-US" altLang="zh-CN" i="1">
                          <a:latin typeface="Cambria Math"/>
                        </a:rPr>
                        <m:t>=6, 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𝜆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𝑚𝑎𝑥</m:t>
                          </m:r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=6.1193, 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𝐶𝐼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=0.0239, 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𝑅𝐼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=1.24, 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𝐶𝑅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=0.0192&lt;0.10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5013176"/>
                <a:ext cx="4572000" cy="63998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9144845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基于综合权值的最优路径计算</a:t>
            </a:r>
            <a:endParaRPr lang="en-US" altLang="zh-CN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43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判断矩阵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  <a:ea typeface="+mn-ea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lang="zh-CN" altLang="en-US" i="1">
                        <a:solidFill>
                          <a:schemeClr val="tx1"/>
                        </a:solidFill>
                        <a:latin typeface="Cambria Math"/>
                        <a:ea typeface="+mn-ea"/>
                        <a:cs typeface="+mn-cs"/>
                      </a:rPr>
                      <m:t>−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  <a:ea typeface="+mn-ea"/>
                        <a:cs typeface="+mn-cs"/>
                      </a:rPr>
                      <m:t>𝐵</m:t>
                    </m:r>
                  </m:oMath>
                </a14:m>
                <a:endParaRPr lang="zh-CN" altLang="en-US" dirty="0" smtClean="0"/>
              </a:p>
            </p:txBody>
          </p:sp>
        </mc:Choice>
        <mc:Fallback xmlns="">
          <p:sp>
            <p:nvSpPr>
              <p:cNvPr id="1024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2"/>
                <a:stretch>
                  <a:fillRect t="-12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/>
            </p:nvGraphicFramePr>
            <p:xfrm>
              <a:off x="1837372" y="3352641"/>
              <a:ext cx="5469255" cy="10210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93470"/>
                    <a:gridCol w="1093470"/>
                    <a:gridCol w="1094105"/>
                    <a:gridCol w="1094105"/>
                    <a:gridCol w="1094105"/>
                  </a:tblGrid>
                  <a:tr h="197485"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权重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</a:tr>
                  <a:tr h="197485"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1/2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1/5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0.1222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197485"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2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1/3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0.2299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197485"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5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3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0.6479</a:t>
                          </a:r>
                          <a:endParaRPr lang="zh-CN" sz="12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/>
            </p:nvGraphicFramePr>
            <p:xfrm>
              <a:off x="1837372" y="3352641"/>
              <a:ext cx="5469255" cy="10210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93470"/>
                    <a:gridCol w="1093470"/>
                    <a:gridCol w="1094105"/>
                    <a:gridCol w="1094105"/>
                    <a:gridCol w="1094105"/>
                  </a:tblGrid>
                  <a:tr h="25527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>
                        <a:blipFill rotWithShape="1">
                          <a:blip r:embed="rId3"/>
                          <a:stretch>
                            <a:fillRect t="-4762" r="-398889" b="-3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>
                        <a:blipFill rotWithShape="1">
                          <a:blip r:embed="rId3"/>
                          <a:stretch>
                            <a:fillRect l="-100559" t="-4762" r="-301117" b="-3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>
                        <a:blipFill rotWithShape="1">
                          <a:blip r:embed="rId3"/>
                          <a:stretch>
                            <a:fillRect l="-199444" t="-4762" r="-199444" b="-3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>
                        <a:blipFill rotWithShape="1">
                          <a:blip r:embed="rId3"/>
                          <a:stretch>
                            <a:fillRect l="-301117" t="-4762" r="-100559" b="-3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权重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</a:tr>
                  <a:tr h="25527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>
                        <a:blipFill rotWithShape="1">
                          <a:blip r:embed="rId3"/>
                          <a:stretch>
                            <a:fillRect t="-104762" r="-398889" b="-2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1/2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1/5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0.1222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25527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>
                        <a:blipFill rotWithShape="1">
                          <a:blip r:embed="rId3"/>
                          <a:stretch>
                            <a:fillRect t="-209756" r="-398889" b="-1292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2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1/3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0.2299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25527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>
                        <a:blipFill rotWithShape="1">
                          <a:blip r:embed="rId3"/>
                          <a:stretch>
                            <a:fillRect t="-302381" r="-398889" b="-2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5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3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0.6479</a:t>
                          </a:r>
                          <a:endParaRPr lang="zh-CN" sz="12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979712" y="5013176"/>
                <a:ext cx="4572000" cy="63998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𝑛</m:t>
                      </m:r>
                      <m:r>
                        <a:rPr lang="en-US" altLang="zh-CN" i="1">
                          <a:latin typeface="Cambria Math"/>
                        </a:rPr>
                        <m:t>=3, 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𝜆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𝑚𝑎𝑥</m:t>
                          </m:r>
                          <m:r>
                            <a:rPr lang="en-US" altLang="zh-CN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=3.0037, 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𝐶𝐼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=0.0018, 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𝑅𝐼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=0.58, 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𝐶𝑅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=0.0031&lt;0.10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5013176"/>
                <a:ext cx="4572000" cy="63998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5510510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基于综合权值的最优路径计算</a:t>
            </a:r>
            <a:endParaRPr lang="en-US" altLang="zh-CN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43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判断矩阵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  <a:ea typeface="+mn-ea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  <m:r>
                      <a:rPr lang="zh-CN" altLang="en-US" i="1">
                        <a:solidFill>
                          <a:schemeClr val="tx1"/>
                        </a:solidFill>
                        <a:latin typeface="Cambria Math"/>
                        <a:ea typeface="+mn-ea"/>
                        <a:cs typeface="+mn-cs"/>
                      </a:rPr>
                      <m:t>−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  <a:ea typeface="+mn-ea"/>
                        <a:cs typeface="+mn-cs"/>
                      </a:rPr>
                      <m:t>𝐵</m:t>
                    </m:r>
                  </m:oMath>
                </a14:m>
                <a:endParaRPr lang="zh-CN" altLang="en-US" dirty="0" smtClean="0"/>
              </a:p>
            </p:txBody>
          </p:sp>
        </mc:Choice>
        <mc:Fallback xmlns="">
          <p:sp>
            <p:nvSpPr>
              <p:cNvPr id="1024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2"/>
                <a:stretch>
                  <a:fillRect t="-12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/>
            </p:nvGraphicFramePr>
            <p:xfrm>
              <a:off x="1837373" y="2329656"/>
              <a:ext cx="5469254" cy="306705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23396"/>
                    <a:gridCol w="677708"/>
                    <a:gridCol w="677708"/>
                    <a:gridCol w="678342"/>
                    <a:gridCol w="677708"/>
                    <a:gridCol w="678342"/>
                    <a:gridCol w="677708"/>
                    <a:gridCol w="678342"/>
                  </a:tblGrid>
                  <a:tr h="197485"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权重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197485"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1/5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1/6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1/9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1/8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0.0334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197485"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5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5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1/2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1/2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0.1625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197485"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1/5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1/6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1/6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1/5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0.0398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197485"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6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6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1/3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1/2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0.1643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197485"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9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2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6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3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2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0.3528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197485"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8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2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5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2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1/2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0.2472</a:t>
                          </a:r>
                          <a:endParaRPr lang="zh-CN" sz="12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/>
            </p:nvGraphicFramePr>
            <p:xfrm>
              <a:off x="1837373" y="2329656"/>
              <a:ext cx="5469254" cy="306705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23396"/>
                    <a:gridCol w="677708"/>
                    <a:gridCol w="677708"/>
                    <a:gridCol w="678342"/>
                    <a:gridCol w="677708"/>
                    <a:gridCol w="678342"/>
                    <a:gridCol w="677708"/>
                    <a:gridCol w="678342"/>
                  </a:tblGrid>
                  <a:tr h="4381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3"/>
                          <a:stretch>
                            <a:fillRect t="-1389" r="-654622" b="-6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3"/>
                          <a:stretch>
                            <a:fillRect l="-107207" t="-1389" r="-601802" b="-6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3"/>
                          <a:stretch>
                            <a:fillRect l="-207207" t="-1389" r="-501802" b="-6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3"/>
                          <a:stretch>
                            <a:fillRect l="-304464" t="-1389" r="-397321" b="-6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3"/>
                          <a:stretch>
                            <a:fillRect l="-408108" t="-1389" r="-300901" b="-6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3"/>
                          <a:stretch>
                            <a:fillRect l="-508108" t="-1389" r="-200901" b="-6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3"/>
                          <a:stretch>
                            <a:fillRect l="-602679" t="-1389" r="-99107" b="-6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权重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4381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3"/>
                          <a:stretch>
                            <a:fillRect t="-101389" r="-654622" b="-5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1/5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1/6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1/9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1/8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0.0334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4381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3"/>
                          <a:stretch>
                            <a:fillRect t="-201389" r="-654622" b="-4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5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5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1/2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1/2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0.1625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4381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3"/>
                          <a:stretch>
                            <a:fillRect t="-305634" r="-654622" b="-3197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1/5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1/6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1/6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1/5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0.0398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4381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3"/>
                          <a:stretch>
                            <a:fillRect t="-400000" r="-654622" b="-215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6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6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1/3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1/2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0.1643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4381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3"/>
                          <a:stretch>
                            <a:fillRect t="-500000" r="-654622" b="-115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9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2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6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3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2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0.3528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4381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3"/>
                          <a:stretch>
                            <a:fillRect t="-600000" r="-654622" b="-15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8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2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5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2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1/2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0.2472</a:t>
                          </a:r>
                          <a:endParaRPr lang="zh-CN" sz="12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260881" y="5411786"/>
                <a:ext cx="4572000" cy="63998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𝑛</m:t>
                      </m:r>
                      <m:r>
                        <a:rPr lang="en-US" altLang="zh-CN" i="1">
                          <a:latin typeface="Cambria Math"/>
                        </a:rPr>
                        <m:t>=6, 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𝜆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𝑚𝑎𝑥</m:t>
                          </m:r>
                          <m:r>
                            <a:rPr lang="en-US" altLang="zh-CN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=6.1465 , 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𝐶𝐼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=0.0293, 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𝑅𝐼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=1.24, 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𝐶𝑅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=0.0236&lt;0.10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881" y="5411786"/>
                <a:ext cx="4572000" cy="63998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5510510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基于综合权值的最优路径计算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各因素组合权重及总排序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/>
            </p:nvGraphicFramePr>
            <p:xfrm>
              <a:off x="1837372" y="2969736"/>
              <a:ext cx="5469255" cy="178689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11225"/>
                    <a:gridCol w="911860"/>
                    <a:gridCol w="911225"/>
                    <a:gridCol w="911860"/>
                    <a:gridCol w="911225"/>
                    <a:gridCol w="911860"/>
                  </a:tblGrid>
                  <a:tr h="197485"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因素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组合权重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  <a:cs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总排序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  <a:cs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197485"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0.2774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0.1222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0.0334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0.0754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5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197485"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0.4751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0.2299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0.1625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0.2126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2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197485"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0.0543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0.0398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0.0388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6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197485"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0.0622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0.1643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0.1367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4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197485"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0.0976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0.6479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0.3528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0.3395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197485"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0.0333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0.2472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0.1970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3</a:t>
                          </a:r>
                          <a:endParaRPr lang="zh-CN" sz="12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/>
            </p:nvGraphicFramePr>
            <p:xfrm>
              <a:off x="1837372" y="2969736"/>
              <a:ext cx="5469255" cy="178689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11225"/>
                    <a:gridCol w="911860"/>
                    <a:gridCol w="911225"/>
                    <a:gridCol w="911860"/>
                    <a:gridCol w="911225"/>
                    <a:gridCol w="911860"/>
                  </a:tblGrid>
                  <a:tr h="255270"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因素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2"/>
                          <a:stretch>
                            <a:fillRect l="-100671" t="-2381" r="-402013" b="-6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2"/>
                          <a:stretch>
                            <a:fillRect l="-199333" t="-2381" r="-299333" b="-6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2"/>
                          <a:stretch>
                            <a:fillRect l="-299333" t="-2381" r="-199333" b="-6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组合权重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  <a:cs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总排序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  <a:cs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25527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2"/>
                          <a:stretch>
                            <a:fillRect t="-102381" r="-498667" b="-5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0.2774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0.1222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0.0334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0.0754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5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25527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2"/>
                          <a:stretch>
                            <a:fillRect t="-202381" r="-498667" b="-4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0.4751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0.2299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0.1625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0.2126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2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25527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2"/>
                          <a:stretch>
                            <a:fillRect t="-309756" r="-498667" b="-3341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0.0543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0.0398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0.0388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6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25527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2"/>
                          <a:stretch>
                            <a:fillRect t="-400000" r="-498667" b="-22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0.0622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0.1643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0.1367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4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25527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2"/>
                          <a:stretch>
                            <a:fillRect t="-500000" r="-498667" b="-12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0.0976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0.6479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0.3528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0.3395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25527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2"/>
                          <a:stretch>
                            <a:fillRect t="-600000" r="-498667" b="-2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0.0333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0.2472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0.1970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3</a:t>
                          </a:r>
                          <a:endParaRPr lang="zh-CN" sz="12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627784" y="5229200"/>
                <a:ext cx="4267386" cy="7679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𝐶𝑅</m:t>
                          </m:r>
                        </m:e>
                        <m:sub>
                          <m:r>
                            <a:rPr lang="zh-CN" altLang="zh-CN">
                              <a:latin typeface="Cambria Math"/>
                            </a:rPr>
                            <m:t>总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𝐶𝐼</m:t>
                              </m:r>
                            </m:e>
                            <m:sub>
                              <m:r>
                                <a:rPr lang="zh-CN" altLang="zh-CN">
                                  <a:latin typeface="Cambria Math"/>
                                </a:rPr>
                                <m:t>总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𝑅𝐼</m:t>
                              </m:r>
                            </m:e>
                            <m:sub>
                              <m:r>
                                <a:rPr lang="zh-CN" altLang="zh-CN">
                                  <a:latin typeface="Cambria Math"/>
                                </a:rPr>
                                <m:t>总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/>
                            </a:rPr>
                            <m:t>0.0264</m:t>
                          </m:r>
                        </m:num>
                        <m:den>
                          <m:r>
                            <a:rPr lang="en-US" altLang="zh-CN" i="1">
                              <a:latin typeface="Cambria Math"/>
                            </a:rPr>
                            <m:t>1.1879</m:t>
                          </m:r>
                        </m:den>
                      </m:f>
                      <m:r>
                        <a:rPr lang="en-US" altLang="zh-CN" i="1">
                          <a:latin typeface="Cambria Math"/>
                        </a:rPr>
                        <m:t>=0.0222&lt;0.10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5229200"/>
                <a:ext cx="4267386" cy="76796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414362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背景介绍</a:t>
            </a:r>
            <a:endParaRPr lang="zh-CN" alt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室内导航需求增加</a:t>
            </a:r>
            <a:endParaRPr lang="zh-CN" altLang="en-US" dirty="0"/>
          </a:p>
          <a:p>
            <a:pPr lvl="1"/>
            <a:r>
              <a:rPr lang="zh-CN" altLang="en-US" dirty="0" smtClean="0"/>
              <a:t>室内容易迷路，浪费时间：路程上多</a:t>
            </a:r>
            <a:r>
              <a:rPr lang="en-US" altLang="zh-CN" dirty="0" smtClean="0"/>
              <a:t>36.8%</a:t>
            </a:r>
            <a:r>
              <a:rPr lang="zh-CN" altLang="en-US" dirty="0" smtClean="0"/>
              <a:t>，时间上多</a:t>
            </a:r>
            <a:r>
              <a:rPr lang="en-US" altLang="zh-CN" dirty="0" smtClean="0"/>
              <a:t>96%</a:t>
            </a:r>
          </a:p>
          <a:p>
            <a:pPr lvl="1"/>
            <a:r>
              <a:rPr lang="zh-CN" altLang="en-US" dirty="0" smtClean="0"/>
              <a:t>对视力残疾人，情况更糟糕：全球</a:t>
            </a:r>
            <a:r>
              <a:rPr lang="en-US" altLang="zh-CN" dirty="0" smtClean="0"/>
              <a:t>2.85</a:t>
            </a:r>
            <a:r>
              <a:rPr lang="zh-CN" altLang="en-US" dirty="0" smtClean="0"/>
              <a:t>亿，其中</a:t>
            </a:r>
            <a:r>
              <a:rPr lang="en-US" altLang="zh-CN" dirty="0" smtClean="0"/>
              <a:t>3900</a:t>
            </a:r>
            <a:r>
              <a:rPr lang="zh-CN" altLang="en-US" dirty="0" smtClean="0"/>
              <a:t>万盲人</a:t>
            </a:r>
            <a:endParaRPr lang="zh-CN" altLang="en-US" dirty="0"/>
          </a:p>
          <a:p>
            <a:r>
              <a:rPr lang="en-US" altLang="zh-CN" dirty="0" smtClean="0"/>
              <a:t>GPS</a:t>
            </a:r>
            <a:r>
              <a:rPr lang="zh-CN" altLang="en-US" dirty="0" smtClean="0"/>
              <a:t>无法应用到室内导航系统</a:t>
            </a:r>
            <a:endParaRPr lang="zh-CN" altLang="en-US" dirty="0"/>
          </a:p>
          <a:p>
            <a:pPr lvl="1"/>
            <a:r>
              <a:rPr lang="zh-CN" altLang="en-US" dirty="0" smtClean="0"/>
              <a:t>本身精度不足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不能提供高度信息</a:t>
            </a:r>
            <a:endParaRPr lang="en-US" altLang="zh-CN" dirty="0" smtClean="0"/>
          </a:p>
          <a:p>
            <a:pPr lvl="1"/>
            <a:r>
              <a:rPr lang="zh-CN" altLang="en-US" dirty="0"/>
              <a:t>在</a:t>
            </a:r>
            <a:r>
              <a:rPr lang="zh-CN" altLang="en-US" dirty="0" smtClean="0"/>
              <a:t>室内信号衰减</a:t>
            </a:r>
            <a:endParaRPr lang="zh-CN" altLang="en-US" dirty="0"/>
          </a:p>
          <a:p>
            <a:r>
              <a:rPr lang="zh-CN" altLang="en-US" dirty="0" smtClean="0"/>
              <a:t>现有室内导航系统针对性欠缺</a:t>
            </a:r>
            <a:endParaRPr lang="zh-CN" altLang="en-US" dirty="0"/>
          </a:p>
          <a:p>
            <a:pPr lvl="1"/>
            <a:r>
              <a:rPr lang="zh-CN" altLang="en-US" dirty="0" smtClean="0"/>
              <a:t>大都针对视力完好的人设计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未能深入分析视力残疾人的特殊需求</a:t>
            </a:r>
            <a:endParaRPr lang="zh-CN" altLang="en-US" dirty="0"/>
          </a:p>
          <a:p>
            <a:pPr lvl="1"/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基于综合权值的最优路径计算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路径综合权值计算公式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331640" y="2442384"/>
                <a:ext cx="5526360" cy="11549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𝑊</m:t>
                      </m:r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/>
                            </a:rPr>
                            <m:t>6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r>
                        <a:rPr lang="en-US" altLang="zh-CN">
                          <a:latin typeface="Cambria Math"/>
                        </a:rPr>
                        <m:t>0.0754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/>
                            </a:rPr>
                            <m:t>0.2126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/>
                            </a:rPr>
                            <m:t>0.0388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                            +</m:t>
                      </m:r>
                      <m:r>
                        <a:rPr lang="en-US" altLang="zh-CN">
                          <a:latin typeface="Cambria Math"/>
                        </a:rPr>
                        <m:t>0.1367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4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/>
                            </a:rPr>
                            <m:t>0.3395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5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/>
                            </a:rPr>
                            <m:t>0.1970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2442384"/>
                <a:ext cx="5526360" cy="1154932"/>
              </a:xfrm>
              <a:prstGeom prst="rect">
                <a:avLst/>
              </a:prstGeom>
              <a:blipFill rotWithShape="1">
                <a:blip r:embed="rId2"/>
                <a:stretch>
                  <a:fillRect b="-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8049229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基于综合权值的最优路径计算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最优路径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9841887"/>
              </p:ext>
            </p:extLst>
          </p:nvPr>
        </p:nvGraphicFramePr>
        <p:xfrm>
          <a:off x="1331640" y="2276872"/>
          <a:ext cx="5133975" cy="295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3" name="Visio" r:id="rId3" imgW="11332464" imgH="6508577" progId="Visio.Drawing.11">
                  <p:embed/>
                </p:oleObj>
              </mc:Choice>
              <mc:Fallback>
                <p:oleObj name="Visio" r:id="rId3" imgW="11332464" imgH="6508577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2276872"/>
                        <a:ext cx="5133975" cy="2952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5697735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基于综合权值的最优路径计算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最优路径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6335983"/>
              </p:ext>
            </p:extLst>
          </p:nvPr>
        </p:nvGraphicFramePr>
        <p:xfrm>
          <a:off x="1619672" y="2348880"/>
          <a:ext cx="5133975" cy="275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1" name="Visio" r:id="rId3" imgW="11332464" imgH="6076749" progId="Visio.Drawing.11">
                  <p:embed/>
                </p:oleObj>
              </mc:Choice>
              <mc:Fallback>
                <p:oleObj name="Visio" r:id="rId3" imgW="11332464" imgH="6076749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2348880"/>
                        <a:ext cx="5133975" cy="2752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47661243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系统实现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系统架构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5773978"/>
              </p:ext>
            </p:extLst>
          </p:nvPr>
        </p:nvGraphicFramePr>
        <p:xfrm>
          <a:off x="971550" y="2205038"/>
          <a:ext cx="5314950" cy="196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8" name="Visio" r:id="rId3" imgW="5644490" imgH="2080661" progId="Visio.Drawing.11">
                  <p:embed/>
                </p:oleObj>
              </mc:Choice>
              <mc:Fallback>
                <p:oleObj name="Visio" r:id="rId3" imgW="5644490" imgH="2080661" progId="Visio.Drawing.11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205038"/>
                        <a:ext cx="5314950" cy="196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3803055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系统实现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服务器端架构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8096330"/>
              </p:ext>
            </p:extLst>
          </p:nvPr>
        </p:nvGraphicFramePr>
        <p:xfrm>
          <a:off x="1907704" y="2132856"/>
          <a:ext cx="4791075" cy="364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2" name="Visio" r:id="rId3" imgW="5082845" imgH="3873366" progId="Visio.Drawing.11">
                  <p:embed/>
                </p:oleObj>
              </mc:Choice>
              <mc:Fallback>
                <p:oleObj name="Visio" r:id="rId3" imgW="5082845" imgH="3873366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704" y="2132856"/>
                        <a:ext cx="4791075" cy="3648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9485969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系统实现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客户</a:t>
            </a:r>
            <a:r>
              <a:rPr lang="zh-CN" altLang="en-US" dirty="0" smtClean="0"/>
              <a:t>端架构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7479215"/>
              </p:ext>
            </p:extLst>
          </p:nvPr>
        </p:nvGraphicFramePr>
        <p:xfrm>
          <a:off x="1835696" y="2420888"/>
          <a:ext cx="5181600" cy="308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6" name="Visio" r:id="rId3" imgW="5176723" imgH="3088506" progId="Visio.Drawing.11">
                  <p:embed/>
                </p:oleObj>
              </mc:Choice>
              <mc:Fallback>
                <p:oleObj name="Visio" r:id="rId3" imgW="5176723" imgH="3088506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2420888"/>
                        <a:ext cx="5181600" cy="308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8903759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系统实现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系统展示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" name="图片 9" descr="C:\Users\azure\Desktop\【批量下载】IMG_20140102_165259等\IMG_20140102_170547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04864"/>
            <a:ext cx="2376170" cy="3203575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11" name="图片 10" descr="C:\Users\azure\Desktop\IMG_20140102_164443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550" y="1827212"/>
            <a:ext cx="2374900" cy="3203575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12" name="图片 11" descr="C:\Users\azure\Desktop\【批量下载】IMG_20140102_165259等\IMG_20140102_164823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085" y="1827212"/>
            <a:ext cx="2376170" cy="3203575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13" name="图片 12" descr="C:\Users\azure\Desktop\【批量下载】IMG_20140102_165259等\IMG_20140102_170107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950" y="2938212"/>
            <a:ext cx="2374265" cy="3203575"/>
          </a:xfrm>
          <a:prstGeom prst="rect">
            <a:avLst/>
          </a:prstGeom>
          <a:noFill/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2616889382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系统实现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客户端</a:t>
            </a:r>
            <a:r>
              <a:rPr lang="zh-CN" altLang="en-US" dirty="0"/>
              <a:t>展示</a:t>
            </a:r>
            <a:endParaRPr lang="zh-CN" altLang="en-US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" name="图片 9" descr="C:\Users\azure\Desktop\Screenshot_2014-01-02-23-54-56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305" y="2349182"/>
            <a:ext cx="1215390" cy="215963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11" name="图片 10" descr="C:\Users\azure\AppData\Local\Microsoft\Windows\Temporary Internet Files\Content.Word\Screenshot_2014-01-05-14-32-15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349181"/>
            <a:ext cx="1214755" cy="215963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12" name="图片 11" descr="C:\Users\azure\AppData\Local\Microsoft\Windows\Temporary Internet Files\Content.Word\Screenshot_2014-01-05-14-33-33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2349180"/>
            <a:ext cx="1214755" cy="215963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13" name="图片 12" descr="C:\Users\azure\AppData\Local\Microsoft\Windows\Temporary Internet Files\Content.Word\Screenshot_2014-01-05-14-41-11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652" y="3388288"/>
            <a:ext cx="1214755" cy="215963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3323640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</a:t>
            </a:r>
            <a:endParaRPr lang="zh-CN" alt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提出了一种室内地图构建方法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基于盲人的空间认知</a:t>
            </a:r>
            <a:endParaRPr lang="en-US" altLang="zh-CN" dirty="0" smtClean="0"/>
          </a:p>
          <a:p>
            <a:pPr marL="342900" lvl="1" indent="-342900">
              <a:buClrTx/>
              <a:buBlip>
                <a:blip r:embed="rId2"/>
              </a:buBlip>
            </a:pPr>
            <a:r>
              <a:rPr lang="zh-CN" altLang="en-US" sz="2400" dirty="0" smtClean="0">
                <a:cs typeface="+mn-cs"/>
              </a:rPr>
              <a:t>提出了一种基于综合权值的最优路径计算方法</a:t>
            </a:r>
            <a:endParaRPr lang="en-US" altLang="zh-CN" sz="2400" dirty="0">
              <a:cs typeface="+mn-cs"/>
            </a:endParaRPr>
          </a:p>
          <a:p>
            <a:pPr lvl="1"/>
            <a:r>
              <a:rPr lang="zh-CN" altLang="en-US" dirty="0" smtClean="0">
                <a:solidFill>
                  <a:srgbClr val="000000"/>
                </a:solidFill>
              </a:rPr>
              <a:t>综合考虑了影响路径的各因素</a:t>
            </a:r>
            <a:endParaRPr lang="en-US" altLang="zh-CN" dirty="0" smtClean="0">
              <a:solidFill>
                <a:srgbClr val="000000"/>
              </a:solidFill>
            </a:endParaRPr>
          </a:p>
          <a:p>
            <a:pPr lvl="1"/>
            <a:r>
              <a:rPr lang="zh-CN" altLang="en-US" dirty="0" smtClean="0">
                <a:solidFill>
                  <a:srgbClr val="000000"/>
                </a:solidFill>
              </a:rPr>
              <a:t>使用层次分析法确定了各因素权重</a:t>
            </a:r>
            <a:endParaRPr lang="en-US" altLang="zh-CN" sz="2400" dirty="0" smtClean="0">
              <a:cs typeface="+mn-cs"/>
            </a:endParaRPr>
          </a:p>
          <a:p>
            <a:pPr marL="342900" lvl="1" indent="-342900">
              <a:buClrTx/>
              <a:buBlip>
                <a:blip r:embed="rId2"/>
              </a:buBlip>
            </a:pPr>
            <a:r>
              <a:rPr lang="zh-CN" altLang="en-US" sz="2400" dirty="0" smtClean="0"/>
              <a:t>在</a:t>
            </a:r>
            <a:r>
              <a:rPr lang="en-US" altLang="zh-CN" sz="2400" dirty="0" smtClean="0"/>
              <a:t>Android</a:t>
            </a:r>
            <a:r>
              <a:rPr lang="zh-CN" altLang="en-US" sz="2400" dirty="0" smtClean="0"/>
              <a:t>平台上做了系统的实现，并通过实验证明了系统的完整性、稳定性和有效性</a:t>
            </a:r>
            <a:endParaRPr lang="en-US" altLang="zh-CN" sz="2400" dirty="0" smtClean="0"/>
          </a:p>
          <a:p>
            <a:pPr marL="342900" lvl="1" indent="-342900">
              <a:buClrTx/>
              <a:buBlip>
                <a:blip r:embed="rId2"/>
              </a:buBlip>
            </a:pPr>
            <a:endParaRPr lang="zh-CN" altLang="en-US" sz="2400" dirty="0">
              <a:cs typeface="+mn-cs"/>
            </a:endParaRPr>
          </a:p>
          <a:p>
            <a:pPr marL="457200" lvl="1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007194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盲人图片验证码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3898900" cy="4525963"/>
          </a:xfrm>
        </p:spPr>
        <p:txBody>
          <a:bodyPr/>
          <a:lstStyle/>
          <a:p>
            <a:r>
              <a:rPr lang="zh-CN" altLang="en-US"/>
              <a:t>项目简介</a:t>
            </a:r>
          </a:p>
          <a:p>
            <a:pPr lvl="1"/>
            <a:r>
              <a:rPr lang="zh-CN" altLang="en-US"/>
              <a:t>针对盲人上网时难以通过图片验证码验证的情况，设计并实现的借助</a:t>
            </a:r>
            <a:r>
              <a:rPr lang="zh-CN" altLang="en-US">
                <a:solidFill>
                  <a:srgbClr val="FF0000"/>
                </a:solidFill>
              </a:rPr>
              <a:t>人工识别</a:t>
            </a:r>
            <a:r>
              <a:rPr lang="zh-CN" altLang="en-US"/>
              <a:t>的图片验证码自动识别系统</a:t>
            </a:r>
          </a:p>
          <a:p>
            <a:pPr lvl="1"/>
            <a:endParaRPr lang="zh-CN" altLang="en-US"/>
          </a:p>
          <a:p>
            <a:r>
              <a:rPr lang="zh-CN" altLang="en-US"/>
              <a:t>项目时间</a:t>
            </a:r>
          </a:p>
          <a:p>
            <a:pPr lvl="1"/>
            <a:r>
              <a:rPr lang="zh-CN" altLang="en-US"/>
              <a:t>2012年5月、6月</a:t>
            </a:r>
          </a:p>
          <a:p>
            <a:endParaRPr lang="zh-CN" altLang="en-US"/>
          </a:p>
        </p:txBody>
      </p:sp>
      <p:pic>
        <p:nvPicPr>
          <p:cNvPr id="11268" name="Picture 4" descr="241f95cad1c8a78694cf22ec6709c93d71cf506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00200"/>
            <a:ext cx="382905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97" decel="1000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7" accel="100000" fill="hold">
                                          <p:stCondLst>
                                            <p:cond delay="897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97" decel="100000" fill="hold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7" accel="100000" fill="hold">
                                          <p:stCondLst>
                                            <p:cond delay="897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97" decel="100000" fill="hold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7" accel="100000" fill="hold">
                                          <p:stCondLst>
                                            <p:cond delay="897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897" decel="100000" fill="hold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7" accel="100000" fill="hold">
                                          <p:stCondLst>
                                            <p:cond delay="897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 bldLvl="0" autoUpdateAnimBg="0"/>
      <p:bldP spid="11267" grpId="0" uiExpand="1" build="p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相关工作</a:t>
            </a:r>
            <a:endParaRPr lang="zh-CN" alt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从</a:t>
            </a:r>
            <a:r>
              <a:rPr lang="en-US" altLang="zh-CN" dirty="0" smtClean="0"/>
              <a:t>CAD</a:t>
            </a:r>
            <a:r>
              <a:rPr lang="zh-CN" altLang="en-US" dirty="0" smtClean="0"/>
              <a:t>图构建室内地图</a:t>
            </a:r>
            <a:endParaRPr lang="zh-CN" altLang="en-US" dirty="0"/>
          </a:p>
          <a:p>
            <a:pPr lvl="1"/>
            <a:r>
              <a:rPr lang="en-US" altLang="zh-CN" i="1" dirty="0" err="1" smtClean="0"/>
              <a:t>Gilliéron</a:t>
            </a:r>
            <a:r>
              <a:rPr lang="en-US" altLang="zh-CN" i="1" dirty="0" smtClean="0"/>
              <a:t> P-Y, </a:t>
            </a:r>
            <a:r>
              <a:rPr lang="en-US" altLang="zh-CN" i="1" dirty="0" err="1" smtClean="0"/>
              <a:t>Merminod</a:t>
            </a:r>
            <a:r>
              <a:rPr lang="en-US" altLang="zh-CN" i="1" dirty="0" smtClean="0"/>
              <a:t> B. Personal navigation system for indoor applications[C]. 11th IAIN world congress, 2003 : 21-24. </a:t>
            </a:r>
          </a:p>
          <a:p>
            <a:pPr lvl="1"/>
            <a:r>
              <a:rPr lang="en-US" altLang="zh-CN" i="1" dirty="0" err="1" smtClean="0"/>
              <a:t>Miu</a:t>
            </a:r>
            <a:r>
              <a:rPr lang="en-US" altLang="zh-CN" i="1" dirty="0" smtClean="0"/>
              <a:t> A K L. Design and implementation of an indoor mobile navigation system[D].  </a:t>
            </a:r>
            <a:r>
              <a:rPr lang="en-US" altLang="zh-CN" i="1" dirty="0" err="1" smtClean="0"/>
              <a:t>Citeseer</a:t>
            </a:r>
            <a:r>
              <a:rPr lang="en-US" altLang="zh-CN" i="1" dirty="0" smtClean="0"/>
              <a:t>, 2002. </a:t>
            </a:r>
          </a:p>
          <a:p>
            <a:r>
              <a:rPr lang="zh-CN" altLang="en-US" dirty="0" smtClean="0"/>
              <a:t>使用</a:t>
            </a:r>
            <a:r>
              <a:rPr lang="en-US" altLang="zh-CN" dirty="0" smtClean="0"/>
              <a:t>NFC</a:t>
            </a:r>
            <a:r>
              <a:rPr lang="zh-CN" altLang="en-US" dirty="0" smtClean="0"/>
              <a:t>进行室内导航</a:t>
            </a:r>
            <a:endParaRPr lang="en-US" altLang="zh-CN" dirty="0" smtClean="0"/>
          </a:p>
          <a:p>
            <a:pPr lvl="1"/>
            <a:r>
              <a:rPr lang="en-US" altLang="zh-CN" i="1" dirty="0" err="1" smtClean="0"/>
              <a:t>Ozdenizci</a:t>
            </a:r>
            <a:r>
              <a:rPr lang="en-US" altLang="zh-CN" i="1" dirty="0" smtClean="0"/>
              <a:t> B, Ok K, </a:t>
            </a:r>
            <a:r>
              <a:rPr lang="en-US" altLang="zh-CN" i="1" dirty="0" err="1" smtClean="0"/>
              <a:t>Coskun</a:t>
            </a:r>
            <a:r>
              <a:rPr lang="en-US" altLang="zh-CN" i="1" dirty="0" smtClean="0"/>
              <a:t> V, </a:t>
            </a:r>
            <a:r>
              <a:rPr lang="en-US" altLang="zh-CN" i="1" dirty="0" err="1" smtClean="0"/>
              <a:t>Aydin</a:t>
            </a:r>
            <a:r>
              <a:rPr lang="en-US" altLang="zh-CN" i="1" dirty="0" smtClean="0"/>
              <a:t> M N. Development of an indoor navigation system using NFC technology[C]. Information and Computing (ICIC), 2011 Fourth International Conference on, 2011 : 11-14.</a:t>
            </a:r>
            <a:endParaRPr lang="zh-CN" alt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1923142408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盲人图片验证码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我所做的工作</a:t>
            </a:r>
          </a:p>
          <a:p>
            <a:pPr lvl="1"/>
            <a:r>
              <a:rPr lang="zh-CN" altLang="en-US">
                <a:sym typeface="Arial" pitchFamily="34" charset="0"/>
              </a:rPr>
              <a:t>核心开发人员</a:t>
            </a:r>
          </a:p>
        </p:txBody>
      </p:sp>
      <p:pic>
        <p:nvPicPr>
          <p:cNvPr id="12292" name="Picture 4" descr="绘图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2708275"/>
            <a:ext cx="5443538" cy="309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AutoShape 5"/>
          <p:cNvSpPr>
            <a:spLocks noChangeArrowheads="1"/>
          </p:cNvSpPr>
          <p:nvPr/>
        </p:nvSpPr>
        <p:spPr bwMode="auto">
          <a:xfrm>
            <a:off x="1692275" y="2492375"/>
            <a:ext cx="2232025" cy="3452813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2294" name="AutoShape 6"/>
          <p:cNvSpPr>
            <a:spLocks noChangeArrowheads="1"/>
          </p:cNvSpPr>
          <p:nvPr/>
        </p:nvSpPr>
        <p:spPr bwMode="auto">
          <a:xfrm>
            <a:off x="5724525" y="2492375"/>
            <a:ext cx="2232025" cy="3451225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uiExpand="1" build="p" autoUpdateAnimBg="0"/>
      <p:bldP spid="12293" grpId="0" animBg="1"/>
      <p:bldP spid="1229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盲人图片验证码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Arial" pitchFamily="34" charset="0"/>
              </a:rPr>
              <a:t>项目结果</a:t>
            </a:r>
          </a:p>
          <a:p>
            <a:pPr lvl="1"/>
            <a:r>
              <a:rPr lang="zh-CN" altLang="en-US">
                <a:sym typeface="Arial" pitchFamily="34" charset="0"/>
              </a:rPr>
              <a:t>盲人客户端准确抓取验证码图片</a:t>
            </a:r>
          </a:p>
          <a:p>
            <a:pPr lvl="1"/>
            <a:r>
              <a:rPr lang="zh-CN" altLang="en-US">
                <a:sym typeface="Arial" pitchFamily="34" charset="0"/>
              </a:rPr>
              <a:t>志愿者客户端成功返回验证码识别结果</a:t>
            </a:r>
          </a:p>
          <a:p>
            <a:pPr lvl="1"/>
            <a:r>
              <a:rPr lang="zh-CN" altLang="en-US">
                <a:sym typeface="Arial" pitchFamily="34" charset="0"/>
              </a:rPr>
              <a:t>绝大多数网站验证码测试通过</a:t>
            </a:r>
          </a:p>
          <a:p>
            <a:pPr lvl="1"/>
            <a:endParaRPr lang="zh-CN" altLang="en-US">
              <a:sym typeface="Arial" pitchFamily="34" charset="0"/>
            </a:endParaRPr>
          </a:p>
          <a:p>
            <a:endParaRPr lang="zh-CN" altLang="en-US">
              <a:sym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uiExpand="1" build="p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盲人图片验证码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工作成果展示</a:t>
            </a:r>
          </a:p>
        </p:txBody>
      </p:sp>
      <p:pic>
        <p:nvPicPr>
          <p:cNvPr id="14340" name="Picture 4" descr="未命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13" y="2349500"/>
            <a:ext cx="3711575" cy="275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341" name="Picture 5" descr="盲人客户端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2365375"/>
            <a:ext cx="3733800" cy="279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342" name="Picture 6" descr="志愿者客户端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2365375"/>
            <a:ext cx="376555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盲人输入法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5122863" cy="4525963"/>
          </a:xfrm>
        </p:spPr>
        <p:txBody>
          <a:bodyPr/>
          <a:lstStyle/>
          <a:p>
            <a:r>
              <a:rPr lang="zh-CN" altLang="en-US"/>
              <a:t>项目简介</a:t>
            </a:r>
          </a:p>
          <a:p>
            <a:pPr lvl="1"/>
            <a:r>
              <a:rPr lang="zh-CN" altLang="en-US"/>
              <a:t>基于Android Google Pinyin，针对盲人的特殊需求，完成了输入法的无障碍改造以及传统T9键盘输入的实现。</a:t>
            </a:r>
          </a:p>
          <a:p>
            <a:pPr lvl="1"/>
            <a:endParaRPr lang="zh-CN" altLang="en-US"/>
          </a:p>
          <a:p>
            <a:r>
              <a:rPr lang="zh-CN" altLang="en-US"/>
              <a:t>项目时间</a:t>
            </a:r>
          </a:p>
          <a:p>
            <a:pPr lvl="1"/>
            <a:r>
              <a:rPr lang="zh-CN" altLang="en-US"/>
              <a:t>2012年7月、8月</a:t>
            </a:r>
          </a:p>
        </p:txBody>
      </p:sp>
      <p:pic>
        <p:nvPicPr>
          <p:cNvPr id="15364" name="Picture 4" descr="Untitled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538" y="1600200"/>
            <a:ext cx="2116137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97" decel="100000" fill="hold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7" accel="100000" fill="hold">
                                          <p:stCondLst>
                                            <p:cond delay="897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97" decel="100000" fill="hold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7" accel="100000" fill="hold">
                                          <p:stCondLst>
                                            <p:cond delay="897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97" decel="100000" fill="hold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7" accel="100000" fill="hold">
                                          <p:stCondLst>
                                            <p:cond delay="897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897" decel="100000" fill="hold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7" accel="100000" fill="hold">
                                          <p:stCondLst>
                                            <p:cond delay="897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 bldLvl="0" autoUpdateAnimBg="0"/>
      <p:bldP spid="15363" grpId="0" uiExpand="1" build="p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盲人输入法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我所做的工作</a:t>
            </a:r>
          </a:p>
          <a:p>
            <a:pPr lvl="1"/>
            <a:r>
              <a:rPr lang="zh-CN" altLang="en-US"/>
              <a:t>核心开发人员</a:t>
            </a:r>
          </a:p>
          <a:p>
            <a:pPr lvl="1"/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项目结果</a:t>
            </a:r>
          </a:p>
          <a:p>
            <a:pPr lvl="1"/>
            <a:r>
              <a:rPr lang="zh-CN" altLang="en-US"/>
              <a:t>完成输入法的无障碍改造</a:t>
            </a:r>
          </a:p>
          <a:p>
            <a:pPr lvl="1"/>
            <a:r>
              <a:rPr lang="zh-CN" altLang="en-US"/>
              <a:t>成功添加传统T9键盘输入方式</a:t>
            </a:r>
          </a:p>
          <a:p>
            <a:pPr lvl="1"/>
            <a:endParaRPr lang="zh-CN" altLang="en-US"/>
          </a:p>
        </p:txBody>
      </p:sp>
      <p:sp>
        <p:nvSpPr>
          <p:cNvPr id="16388" name="AutoShape 4"/>
          <p:cNvSpPr>
            <a:spLocks noChangeArrowheads="1"/>
          </p:cNvSpPr>
          <p:nvPr/>
        </p:nvSpPr>
        <p:spPr bwMode="auto">
          <a:xfrm>
            <a:off x="971550" y="2638425"/>
            <a:ext cx="1584325" cy="93503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rgbClr val="FFFF66"/>
                </a:solidFill>
              </a:rPr>
              <a:t>研究Android </a:t>
            </a:r>
          </a:p>
          <a:p>
            <a:pPr algn="ctr"/>
            <a:r>
              <a:rPr lang="zh-CN" altLang="en-US" b="1">
                <a:solidFill>
                  <a:srgbClr val="FFFF66"/>
                </a:solidFill>
              </a:rPr>
              <a:t>Google Pinyin</a:t>
            </a:r>
          </a:p>
        </p:txBody>
      </p:sp>
      <p:sp>
        <p:nvSpPr>
          <p:cNvPr id="16389" name="AutoShape 5"/>
          <p:cNvSpPr>
            <a:spLocks noChangeArrowheads="1"/>
          </p:cNvSpPr>
          <p:nvPr/>
        </p:nvSpPr>
        <p:spPr bwMode="auto">
          <a:xfrm>
            <a:off x="3389313" y="2638425"/>
            <a:ext cx="1584325" cy="93503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rgbClr val="FFFF66"/>
                </a:solidFill>
              </a:rPr>
              <a:t>无障碍改造</a:t>
            </a:r>
          </a:p>
        </p:txBody>
      </p:sp>
      <p:sp>
        <p:nvSpPr>
          <p:cNvPr id="16390" name="AutoShape 6"/>
          <p:cNvSpPr>
            <a:spLocks noChangeArrowheads="1"/>
          </p:cNvSpPr>
          <p:nvPr/>
        </p:nvSpPr>
        <p:spPr bwMode="auto">
          <a:xfrm>
            <a:off x="5807075" y="2638425"/>
            <a:ext cx="1584325" cy="93503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rgbClr val="FFFF66"/>
                </a:solidFill>
              </a:rPr>
              <a:t>添加T9键盘</a:t>
            </a:r>
          </a:p>
        </p:txBody>
      </p:sp>
      <p:cxnSp>
        <p:nvCxnSpPr>
          <p:cNvPr id="16391" name="AutoShape 7"/>
          <p:cNvCxnSpPr>
            <a:cxnSpLocks noChangeShapeType="1"/>
            <a:stCxn id="16388" idx="3"/>
            <a:endCxn id="16389" idx="1"/>
          </p:cNvCxnSpPr>
          <p:nvPr/>
        </p:nvCxnSpPr>
        <p:spPr bwMode="auto">
          <a:xfrm>
            <a:off x="2555875" y="3105150"/>
            <a:ext cx="833438" cy="0"/>
          </a:xfrm>
          <a:prstGeom prst="straightConnector1">
            <a:avLst/>
          </a:prstGeom>
          <a:noFill/>
          <a:ln w="63500" cap="flat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392" name="AutoShape 8"/>
          <p:cNvCxnSpPr>
            <a:cxnSpLocks noChangeShapeType="1"/>
            <a:stCxn id="16389" idx="3"/>
            <a:endCxn id="16390" idx="1"/>
          </p:cNvCxnSpPr>
          <p:nvPr/>
        </p:nvCxnSpPr>
        <p:spPr bwMode="auto">
          <a:xfrm>
            <a:off x="4973638" y="3105150"/>
            <a:ext cx="833437" cy="0"/>
          </a:xfrm>
          <a:prstGeom prst="straightConnector1">
            <a:avLst/>
          </a:prstGeom>
          <a:noFill/>
          <a:ln w="63500" cap="flat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6" fill="hold" grpId="3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" dur="5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uiExpand="1" build="p" autoUpdateAnimBg="0"/>
      <p:bldP spid="16388" grpId="0" bldLvl="0" autoUpdateAnimBg="0"/>
      <p:bldP spid="16388" grpId="1" bldLvl="0" autoUpdateAnimBg="0"/>
      <p:bldP spid="16388" grpId="2" bldLvl="0" autoUpdateAnimBg="0"/>
      <p:bldP spid="16388" grpId="3" bldLvl="0" autoUpdateAnimBg="0"/>
      <p:bldP spid="16388" grpId="4" bldLvl="0" autoUpdateAnimBg="0"/>
      <p:bldP spid="16388" grpId="5" bldLvl="0" autoUpdateAnimBg="0"/>
      <p:bldP spid="16388" grpId="6" bldLvl="0" autoUpdateAnimBg="0"/>
      <p:bldP spid="16388" grpId="7" bldLvl="0" autoUpdateAnimBg="0"/>
      <p:bldP spid="16388" grpId="8" bldLvl="0" autoUpdateAnimBg="0"/>
      <p:bldP spid="16388" grpId="9" bldLvl="0" autoUpdateAnimBg="0"/>
      <p:bldP spid="16388" grpId="10" bldLvl="0" autoUpdateAnimBg="0"/>
      <p:bldP spid="16388" grpId="11" bldLvl="0" autoUpdateAnimBg="0"/>
      <p:bldP spid="16388" grpId="12" bldLvl="0" autoUpdateAnimBg="0"/>
      <p:bldP spid="16388" grpId="13" bldLvl="0" autoUpdateAnimBg="0"/>
      <p:bldP spid="16388" grpId="14" bldLvl="0" autoUpdateAnimBg="0"/>
      <p:bldP spid="16388" grpId="15" bldLvl="0" autoUpdateAnimBg="0"/>
      <p:bldP spid="16388" grpId="16" bldLvl="0" autoUpdateAnimBg="0"/>
      <p:bldP spid="16388" grpId="17" bldLvl="0" autoUpdateAnimBg="0"/>
      <p:bldP spid="16388" grpId="18" bldLvl="0" autoUpdateAnimBg="0"/>
      <p:bldP spid="16388" grpId="19" bldLvl="0" autoUpdateAnimBg="0"/>
      <p:bldP spid="16388" grpId="20" bldLvl="0" autoUpdateAnimBg="0"/>
      <p:bldP spid="16388" grpId="21" bldLvl="0" autoUpdateAnimBg="0"/>
      <p:bldP spid="16388" grpId="22" bldLvl="0" autoUpdateAnimBg="0"/>
      <p:bldP spid="16388" grpId="23" bldLvl="0" autoUpdateAnimBg="0"/>
      <p:bldP spid="16388" grpId="24" bldLvl="0" autoUpdateAnimBg="0"/>
      <p:bldP spid="16388" grpId="25" bldLvl="0" autoUpdateAnimBg="0"/>
      <p:bldP spid="16388" grpId="26" bldLvl="0" autoUpdateAnimBg="0"/>
      <p:bldP spid="16388" grpId="27" bldLvl="0" autoUpdateAnimBg="0"/>
      <p:bldP spid="16388" grpId="28" bldLvl="0" autoUpdateAnimBg="0"/>
      <p:bldP spid="16388" grpId="29" bldLvl="0" autoUpdateAnimBg="0"/>
      <p:bldP spid="16388" grpId="30" bldLvl="0" autoUpdateAnimBg="0"/>
      <p:bldP spid="16388" grpId="31" bldLvl="0" autoUpdateAnimBg="0"/>
      <p:bldP spid="16388" grpId="32" bldLvl="0" animBg="1" autoUpdateAnimBg="0"/>
      <p:bldP spid="16389" grpId="0" bldLvl="0" animBg="1" autoUpdateAnimBg="0"/>
      <p:bldP spid="16390" grpId="0" bldLvl="0" animBg="1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盲人输入法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工作成果展示</a:t>
            </a:r>
          </a:p>
        </p:txBody>
      </p:sp>
      <p:pic>
        <p:nvPicPr>
          <p:cNvPr id="17412" name="Picture 4" descr="Untitled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088" y="2208213"/>
            <a:ext cx="2103437" cy="3738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413" name="Picture 5" descr="Untitled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138" y="2209800"/>
            <a:ext cx="2101850" cy="3738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414" name="Picture 6" descr="Untitle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25" y="2209800"/>
            <a:ext cx="2103438" cy="374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移动图书馆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5195888" cy="4525963"/>
          </a:xfrm>
        </p:spPr>
        <p:txBody>
          <a:bodyPr/>
          <a:lstStyle/>
          <a:p>
            <a:r>
              <a:rPr lang="zh-CN" altLang="en-US"/>
              <a:t>项目简介</a:t>
            </a:r>
          </a:p>
          <a:p>
            <a:pPr lvl="1"/>
            <a:r>
              <a:rPr lang="zh-CN" altLang="en-US"/>
              <a:t>为已有的盲文图书馆资源服务器设计并实现Android客户端，并在客户端增加推送服务。</a:t>
            </a:r>
          </a:p>
          <a:p>
            <a:pPr lvl="1"/>
            <a:endParaRPr lang="zh-CN" altLang="en-US"/>
          </a:p>
          <a:p>
            <a:r>
              <a:rPr lang="zh-CN" altLang="en-US"/>
              <a:t>项目时间</a:t>
            </a:r>
          </a:p>
          <a:p>
            <a:pPr lvl="1"/>
            <a:r>
              <a:rPr lang="zh-CN" altLang="en-US"/>
              <a:t>2012年10月、11月</a:t>
            </a:r>
          </a:p>
          <a:p>
            <a:pPr lvl="1"/>
            <a:endParaRPr lang="zh-CN" altLang="en-US"/>
          </a:p>
        </p:txBody>
      </p:sp>
      <p:pic>
        <p:nvPicPr>
          <p:cNvPr id="18436" name="Picture 4" descr="移动图书馆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238" y="1600200"/>
            <a:ext cx="2103437" cy="374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97" decel="100000" fill="hold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7" accel="100000" fill="hold">
                                          <p:stCondLst>
                                            <p:cond delay="897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97" decel="100000" fill="hold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7" accel="100000" fill="hold">
                                          <p:stCondLst>
                                            <p:cond delay="897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97" decel="100000" fill="hold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7" accel="100000" fill="hold">
                                          <p:stCondLst>
                                            <p:cond delay="897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897" decel="100000" fill="hold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7" accel="100000" fill="hold">
                                          <p:stCondLst>
                                            <p:cond delay="897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 bldLvl="0" autoUpdateAnimBg="0"/>
      <p:bldP spid="18435" grpId="0" uiExpand="1" build="p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移动图书馆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我所做的工作</a:t>
            </a:r>
          </a:p>
          <a:p>
            <a:pPr lvl="1"/>
            <a:r>
              <a:rPr lang="zh-CN" altLang="en-US"/>
              <a:t>核心开发人员</a:t>
            </a:r>
          </a:p>
          <a:p>
            <a:pPr lvl="1"/>
            <a:r>
              <a:rPr lang="zh-CN" altLang="en-US"/>
              <a:t>与服务器交互接口</a:t>
            </a:r>
          </a:p>
          <a:p>
            <a:pPr lvl="1"/>
            <a:r>
              <a:rPr lang="zh-CN" altLang="en-US"/>
              <a:t>推送服务的服务器端和客户端</a:t>
            </a:r>
          </a:p>
          <a:p>
            <a:pPr lvl="1"/>
            <a:r>
              <a:rPr lang="zh-CN" altLang="en-US"/>
              <a:t>部分项目管理工作</a:t>
            </a:r>
          </a:p>
          <a:p>
            <a:pPr lvl="1"/>
            <a:endParaRPr lang="zh-CN" altLang="en-US"/>
          </a:p>
          <a:p>
            <a:r>
              <a:rPr lang="zh-CN" altLang="en-US"/>
              <a:t>项目结果</a:t>
            </a:r>
          </a:p>
          <a:p>
            <a:pPr lvl="1"/>
            <a:r>
              <a:rPr lang="zh-CN" altLang="en-US"/>
              <a:t>成功获取服务器资源</a:t>
            </a:r>
          </a:p>
          <a:p>
            <a:pPr lvl="1"/>
            <a:r>
              <a:rPr lang="zh-CN" altLang="en-US"/>
              <a:t>成功搭建推送服务的服务器端</a:t>
            </a:r>
          </a:p>
          <a:p>
            <a:pPr lvl="1"/>
            <a:r>
              <a:rPr lang="zh-CN" altLang="en-US"/>
              <a:t>实现推送客户端</a:t>
            </a:r>
          </a:p>
        </p:txBody>
      </p:sp>
      <p:pic>
        <p:nvPicPr>
          <p:cNvPr id="19460" name="Picture 4" descr="androidp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038" y="1600200"/>
            <a:ext cx="3560762" cy="254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uiExpand="1" build="p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移动图书馆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工作成果展示</a:t>
            </a:r>
          </a:p>
        </p:txBody>
      </p:sp>
      <p:pic>
        <p:nvPicPr>
          <p:cNvPr id="20484" name="Picture 4" descr="SOARS8~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38" y="2205038"/>
            <a:ext cx="5978525" cy="3789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移动图书馆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工作成果展示（续）</a:t>
            </a:r>
          </a:p>
        </p:txBody>
      </p:sp>
      <p:pic>
        <p:nvPicPr>
          <p:cNvPr id="21508" name="Picture 4" descr="Untitled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850" y="2187575"/>
            <a:ext cx="2116138" cy="375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1509" name="Picture 5" descr="Untitled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2209800"/>
            <a:ext cx="2103438" cy="374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1510" name="Picture 6" descr="Untitled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2189163"/>
            <a:ext cx="2114550" cy="3760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内容提要</a:t>
            </a:r>
            <a:endParaRPr lang="zh-CN" alt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基于拓扑模型的室内地图构建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CAD</a:t>
            </a:r>
            <a:r>
              <a:rPr lang="zh-CN" altLang="en-US" dirty="0" smtClean="0"/>
              <a:t>关键元素提取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基于盲人空间认知的室内地图构建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节点标注与路径建立</a:t>
            </a:r>
            <a:endParaRPr lang="zh-CN" altLang="en-US" dirty="0"/>
          </a:p>
          <a:p>
            <a:r>
              <a:rPr lang="zh-CN" altLang="en-US" dirty="0" smtClean="0"/>
              <a:t>基于综合权值的最优路径计算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影响视力残疾人室内出行的主要因素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使用层次分析法确定各因素权值</a:t>
            </a:r>
            <a:endParaRPr lang="en-US" altLang="zh-CN" dirty="0" smtClean="0"/>
          </a:p>
          <a:p>
            <a:pPr marL="342900" lvl="1" indent="-342900">
              <a:buClrTx/>
              <a:buBlip>
                <a:blip r:embed="rId2"/>
              </a:buBlip>
            </a:pPr>
            <a:r>
              <a:rPr lang="zh-CN" altLang="en-US" sz="2400" dirty="0" smtClean="0">
                <a:cs typeface="+mn-cs"/>
              </a:rPr>
              <a:t>系统实现</a:t>
            </a:r>
            <a:endParaRPr lang="en-US" altLang="zh-CN" sz="2400" dirty="0" smtClean="0">
              <a:cs typeface="+mn-cs"/>
            </a:endParaRPr>
          </a:p>
          <a:p>
            <a:pPr marL="342900" lvl="1" indent="-342900">
              <a:buClrTx/>
              <a:buBlip>
                <a:blip r:embed="rId2"/>
              </a:buBlip>
            </a:pPr>
            <a:r>
              <a:rPr lang="zh-CN" altLang="en-US" sz="2400" dirty="0" smtClean="0"/>
              <a:t>总结</a:t>
            </a:r>
            <a:endParaRPr lang="en-US" altLang="zh-CN" sz="2400" dirty="0" smtClean="0"/>
          </a:p>
          <a:p>
            <a:pPr marL="342900" lvl="1" indent="-342900">
              <a:buClrTx/>
              <a:buBlip>
                <a:blip r:embed="rId2"/>
              </a:buBlip>
            </a:pPr>
            <a:endParaRPr lang="zh-CN" altLang="en-US" sz="2400" dirty="0">
              <a:cs typeface="+mn-cs"/>
            </a:endParaRPr>
          </a:p>
          <a:p>
            <a:pPr marL="457200" lvl="1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0799891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2627313" y="2493963"/>
            <a:ext cx="5040312" cy="1143000"/>
          </a:xfrm>
        </p:spPr>
        <p:txBody>
          <a:bodyPr/>
          <a:lstStyle/>
          <a:p>
            <a:r>
              <a:rPr lang="en-US" sz="5400" b="1" dirty="0">
                <a:solidFill>
                  <a:srgbClr val="000000"/>
                </a:solidFill>
                <a:latin typeface="Myriad Pro" pitchFamily="2" charset="0"/>
                <a:sym typeface="Myriad Pro" pitchFamily="2" charset="0"/>
              </a:rPr>
              <a:t>Thank You</a:t>
            </a:r>
            <a:r>
              <a:rPr lang="zh-CN" altLang="en-US" sz="5400" b="1">
                <a:solidFill>
                  <a:srgbClr val="000000"/>
                </a:solidFill>
                <a:latin typeface="Myriad Pro" pitchFamily="2" charset="0"/>
                <a:sym typeface="Myriad Pro" pitchFamily="2" charset="0"/>
              </a:rPr>
              <a:t>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基于拓扑模型的室内地图构建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CAD</a:t>
            </a:r>
            <a:r>
              <a:rPr lang="zh-CN" altLang="en-US" dirty="0" smtClean="0"/>
              <a:t>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很多大型建筑都有</a:t>
            </a:r>
            <a:r>
              <a:rPr lang="en-US" altLang="zh-CN" dirty="0" smtClean="0"/>
              <a:t>CAD</a:t>
            </a:r>
            <a:r>
              <a:rPr lang="zh-CN" altLang="en-US" dirty="0" smtClean="0"/>
              <a:t>图，且得到专业组织的维护</a:t>
            </a:r>
          </a:p>
          <a:p>
            <a:r>
              <a:rPr lang="zh-CN" altLang="en-US" dirty="0" smtClean="0"/>
              <a:t>拓扑模型</a:t>
            </a:r>
            <a:endParaRPr lang="zh-CN" altLang="en-US" dirty="0"/>
          </a:p>
        </p:txBody>
      </p:sp>
      <p:pic>
        <p:nvPicPr>
          <p:cNvPr id="23557" name="Picture 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65" y="3087216"/>
            <a:ext cx="32004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8" name="Picture 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024" y="3087216"/>
            <a:ext cx="32004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右箭头 1"/>
          <p:cNvSpPr/>
          <p:nvPr/>
        </p:nvSpPr>
        <p:spPr>
          <a:xfrm>
            <a:off x="4106646" y="4054760"/>
            <a:ext cx="864096" cy="350912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924911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altLang="zh-CN" dirty="0" smtClean="0"/>
              <a:t>CAD</a:t>
            </a:r>
            <a:r>
              <a:rPr lang="zh-CN" altLang="en-US" dirty="0" smtClean="0"/>
              <a:t>关键元素提取</a:t>
            </a:r>
            <a:endParaRPr lang="en-US" altLang="zh-CN" dirty="0" smtClean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9311256"/>
              </p:ext>
            </p:extLst>
          </p:nvPr>
        </p:nvGraphicFramePr>
        <p:xfrm>
          <a:off x="468534" y="1417638"/>
          <a:ext cx="8135914" cy="460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0" name="Visio" r:id="rId4" imgW="11332464" imgH="6148538" progId="Visio.Drawing.11">
                  <p:embed/>
                </p:oleObj>
              </mc:Choice>
              <mc:Fallback>
                <p:oleObj name="Visio" r:id="rId4" imgW="11332464" imgH="6148538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534" y="1417638"/>
                        <a:ext cx="8135914" cy="46036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7701023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 smtClean="0"/>
              <a:t>基于盲人空间认知的室内地图构建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盲人的空间认知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习惯沿着墙走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偏爱直角、直线</a:t>
            </a:r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65" y="1412776"/>
            <a:ext cx="4638675" cy="44634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924944"/>
            <a:ext cx="2232248" cy="2232248"/>
          </a:xfrm>
          <a:prstGeom prst="rect">
            <a:avLst/>
          </a:prstGeom>
          <a:ln w="12700"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051" y="2925301"/>
            <a:ext cx="2231891" cy="2231891"/>
          </a:xfrm>
          <a:prstGeom prst="rect">
            <a:avLst/>
          </a:prstGeom>
          <a:ln w="12700"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2924944"/>
            <a:ext cx="2232248" cy="2232248"/>
          </a:xfrm>
          <a:prstGeom prst="rect">
            <a:avLst/>
          </a:prstGeom>
          <a:ln w="12700"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80" y="3140968"/>
            <a:ext cx="2231136" cy="2231136"/>
          </a:xfrm>
          <a:prstGeom prst="rect">
            <a:avLst/>
          </a:prstGeom>
          <a:ln w="12700"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051" y="3269525"/>
            <a:ext cx="2231136" cy="2231136"/>
          </a:xfrm>
          <a:prstGeom prst="rect">
            <a:avLst/>
          </a:prstGeom>
          <a:ln w="12700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288" y="3284983"/>
            <a:ext cx="2231136" cy="2231136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1023588225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基于盲人空间认知的室内地图构建</a:t>
            </a:r>
            <a:endParaRPr lang="zh-CN" alt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节点标注</a:t>
            </a:r>
            <a:endParaRPr lang="zh-CN" altLang="en-US" dirty="0"/>
          </a:p>
          <a:p>
            <a:pPr marL="457200" lvl="1" indent="0">
              <a:buNone/>
            </a:pPr>
            <a:endParaRPr lang="zh-CN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7258846"/>
              </p:ext>
            </p:extLst>
          </p:nvPr>
        </p:nvGraphicFramePr>
        <p:xfrm>
          <a:off x="827584" y="2055904"/>
          <a:ext cx="7344816" cy="3965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7" name="Visio" r:id="rId3" imgW="11332464" imgH="6148538" progId="Visio.Drawing.11">
                  <p:embed/>
                </p:oleObj>
              </mc:Choice>
              <mc:Fallback>
                <p:oleObj name="Visio" r:id="rId3" imgW="11332464" imgH="6148538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2055904"/>
                        <a:ext cx="7344816" cy="396538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7487042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基于盲人空间认知的室内地图构建</a:t>
            </a:r>
            <a:endParaRPr lang="zh-CN" alt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链接建立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从偏爱直线的角度考虑</a:t>
            </a:r>
            <a:endParaRPr lang="zh-CN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9405560"/>
              </p:ext>
            </p:extLst>
          </p:nvPr>
        </p:nvGraphicFramePr>
        <p:xfrm>
          <a:off x="1475656" y="2694205"/>
          <a:ext cx="6264696" cy="27510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9" name="Visio" r:id="rId3" imgW="9676384" imgH="4276424" progId="Visio.Drawing.11">
                  <p:embed/>
                </p:oleObj>
              </mc:Choice>
              <mc:Fallback>
                <p:oleObj name="Visio" r:id="rId3" imgW="9676384" imgH="4276424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2694205"/>
                        <a:ext cx="6264696" cy="27510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7987703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硕士研究生毕业论文答辩">
  <a:themeElements>
    <a:clrScheme name="MMG评奖评优PPT模板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MMG评奖评优PPT模板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MG评奖评优PPT模板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MG评奖评优PPT结尾">
  <a:themeElements>
    <a:clrScheme name="MMG评奖评优PPT结尾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MG评奖评优PPT结尾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MG评奖评优PPT结尾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G评奖评优PPT结尾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G评奖评优PPT结尾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G评奖评优PPT结尾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G评奖评优PPT结尾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G评奖评优PPT结尾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G评奖评优PPT结尾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G评奖评优PPT结尾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G评奖评优PPT结尾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G评奖评优PPT结尾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G评奖评优PPT结尾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G评奖评优PPT结尾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MMG评奖评优PPT模板_2">
  <a:themeElements>
    <a:clrScheme name="MMG评奖评优PPT模板_2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MMG评奖评优PPT模板_2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MG评奖评优PPT模板_2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MMG评奖评优PPT模板_3">
  <a:themeElements>
    <a:clrScheme name="MMG评奖评优PPT模板_3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MMG评奖评优PPT模板_3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MG评奖评优PPT模板_3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</TotalTime>
  <Pages>0</Pages>
  <Words>1459</Words>
  <Characters>0</Characters>
  <Application>Microsoft Office PowerPoint</Application>
  <DocSecurity>0</DocSecurity>
  <PresentationFormat>全屏显示(4:3)</PresentationFormat>
  <Lines>0</Lines>
  <Paragraphs>359</Paragraphs>
  <Slides>40</Slides>
  <Notes>3</Notes>
  <HiddenSlides>0</HiddenSlides>
  <MMClips>0</MMClips>
  <ScaleCrop>false</ScaleCrop>
  <HeadingPairs>
    <vt:vector size="6" baseType="variant">
      <vt:variant>
        <vt:lpstr>主题</vt:lpstr>
      </vt:variant>
      <vt:variant>
        <vt:i4>4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5" baseType="lpstr">
      <vt:lpstr>硕士研究生毕业论文答辩</vt:lpstr>
      <vt:lpstr>MMG评奖评优PPT结尾</vt:lpstr>
      <vt:lpstr>MMG评奖评优PPT模板_2</vt:lpstr>
      <vt:lpstr>MMG评奖评优PPT模板_3</vt:lpstr>
      <vt:lpstr>Visio</vt:lpstr>
      <vt:lpstr>面向视力残疾人的 室内导航系统的研究与实现</vt:lpstr>
      <vt:lpstr>背景介绍</vt:lpstr>
      <vt:lpstr>相关工作</vt:lpstr>
      <vt:lpstr>内容提要</vt:lpstr>
      <vt:lpstr>基于拓扑模型的室内地图构建</vt:lpstr>
      <vt:lpstr>CAD关键元素提取</vt:lpstr>
      <vt:lpstr>基于盲人空间认知的室内地图构建</vt:lpstr>
      <vt:lpstr>基于盲人空间认知的室内地图构建</vt:lpstr>
      <vt:lpstr>基于盲人空间认知的室内地图构建</vt:lpstr>
      <vt:lpstr>基于盲人空间认知的室内地图构建</vt:lpstr>
      <vt:lpstr>基于盲人空间认知的室内地图构建</vt:lpstr>
      <vt:lpstr>基于盲人空间认知的室内地图构建</vt:lpstr>
      <vt:lpstr>基于综合权值的最优路径计算</vt:lpstr>
      <vt:lpstr>基于综合权值的最优路径计算</vt:lpstr>
      <vt:lpstr>基于综合权值的最优路径计算</vt:lpstr>
      <vt:lpstr>基于综合权值的最优路径计算</vt:lpstr>
      <vt:lpstr>基于综合权值的最优路径计算</vt:lpstr>
      <vt:lpstr>基于综合权值的最优路径计算</vt:lpstr>
      <vt:lpstr>基于综合权值的最优路径计算</vt:lpstr>
      <vt:lpstr>基于综合权值的最优路径计算</vt:lpstr>
      <vt:lpstr>基于综合权值的最优路径计算</vt:lpstr>
      <vt:lpstr>基于综合权值的最优路径计算</vt:lpstr>
      <vt:lpstr>系统实现</vt:lpstr>
      <vt:lpstr>系统实现</vt:lpstr>
      <vt:lpstr>系统实现</vt:lpstr>
      <vt:lpstr>系统实现</vt:lpstr>
      <vt:lpstr>系统实现</vt:lpstr>
      <vt:lpstr>总结</vt:lpstr>
      <vt:lpstr>盲人图片验证码</vt:lpstr>
      <vt:lpstr>盲人图片验证码</vt:lpstr>
      <vt:lpstr>盲人图片验证码</vt:lpstr>
      <vt:lpstr>盲人图片验证码</vt:lpstr>
      <vt:lpstr>盲人输入法</vt:lpstr>
      <vt:lpstr>盲人输入法</vt:lpstr>
      <vt:lpstr>盲人输入法</vt:lpstr>
      <vt:lpstr>移动图书馆</vt:lpstr>
      <vt:lpstr>移动图书馆</vt:lpstr>
      <vt:lpstr>移动图书馆</vt:lpstr>
      <vt:lpstr>移动图书馆</vt:lpstr>
      <vt:lpstr>Thank You！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工程类优秀研究生申报</dc:title>
  <dc:creator>LvtonSmith</dc:creator>
  <cp:lastModifiedBy>azure</cp:lastModifiedBy>
  <cp:revision>39</cp:revision>
  <dcterms:created xsi:type="dcterms:W3CDTF">2013-01-10T08:43:31Z</dcterms:created>
  <dcterms:modified xsi:type="dcterms:W3CDTF">2014-01-11T04:47:55Z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2052-8.1.0.3526</vt:lpwstr>
  </property>
</Properties>
</file>